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56" r:id="rId3"/>
    <p:sldId id="271" r:id="rId4"/>
    <p:sldId id="278" r:id="rId5"/>
    <p:sldId id="279" r:id="rId6"/>
    <p:sldId id="280" r:id="rId7"/>
    <p:sldId id="263" r:id="rId8"/>
    <p:sldId id="272" r:id="rId9"/>
    <p:sldId id="281" r:id="rId10"/>
    <p:sldId id="282" r:id="rId11"/>
    <p:sldId id="283" r:id="rId12"/>
    <p:sldId id="28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4797152"/>
            <a:ext cx="6696744" cy="86409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Контроль в сфере закупок</a:t>
            </a:r>
            <a:endParaRPr lang="ru-RU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39752" y="692696"/>
            <a:ext cx="64087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Liberation Serif" panose="02020603050405020304" pitchFamily="18" charset="0"/>
              </a:rPr>
              <a:t>Городской округ </a:t>
            </a:r>
            <a:r>
              <a:rPr lang="ru-RU" sz="2800" dirty="0" smtClean="0">
                <a:latin typeface="Liberation Serif" panose="02020603050405020304" pitchFamily="18" charset="0"/>
              </a:rPr>
              <a:t>Верхняя Пышма</a:t>
            </a:r>
          </a:p>
          <a:p>
            <a:r>
              <a:rPr lang="ru-RU" sz="2800" dirty="0" smtClean="0">
                <a:latin typeface="Liberation Serif" panose="02020603050405020304" pitchFamily="18" charset="0"/>
              </a:rPr>
              <a:t>Финансовое управление </a:t>
            </a:r>
            <a:r>
              <a:rPr lang="ru-RU" sz="2800" dirty="0">
                <a:latin typeface="Liberation Serif" panose="02020603050405020304" pitchFamily="18" charset="0"/>
              </a:rPr>
              <a:t>администрации городского округа Верхняя Пышма</a:t>
            </a:r>
          </a:p>
        </p:txBody>
      </p:sp>
      <p:pic>
        <p:nvPicPr>
          <p:cNvPr id="11" name="Picture 2" descr="C:\Users\AL-Nikonov\Desktop\gerb_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90" y="260648"/>
            <a:ext cx="1800446" cy="2160240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298146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11560" y="692696"/>
            <a:ext cx="4126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Обзор </a:t>
            </a:r>
            <a:r>
              <a:rPr lang="ru-RU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изменений по Закону № 44-ФЗ </a:t>
            </a:r>
            <a:endParaRPr lang="ru-RU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191111"/>
              </p:ext>
            </p:extLst>
          </p:nvPr>
        </p:nvGraphicFramePr>
        <p:xfrm>
          <a:off x="755576" y="1196752"/>
          <a:ext cx="7704856" cy="3960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882"/>
                <a:gridCol w="1140715"/>
                <a:gridCol w="4766107"/>
                <a:gridCol w="1368152"/>
              </a:tblGrid>
              <a:tr h="5165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Дата вступления в силу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Суть изменения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Основание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</a:tr>
              <a:tr h="34438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01.07.2024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Появится новое основание для медицинских закупок у единственного поставщика.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п. 6.1 ч. 1 ст. 93 Закона о контрактной системе осуществление органами исполнительной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власти субъекта РФ, государственными учреждениями субъекта РФ (муниципальными учреждениями муниципальных образований,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входящих в состав субъекта РФ) закупки: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лекарственных средств;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специализированных продуктов лечебного питания;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медицинских изделий;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расходных материалов;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средств для дезинфекции;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услуг по хранению и доставке соответствующих товаров;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100" dirty="0">
                          <a:effectLst/>
                        </a:rPr>
                        <a:t>работ по ремонту и техническому обслуживанию медицинских изделий.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Провести закупку разрешат у таких единственных поставщиков: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ГУП субъекта РФ;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АО, если 100% его акций принадлежат субъекту РФ.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 таких закупок есть нюансы. Например, о заключении контракта надо уведомлять контрольный орган.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Федеральный закон от 04.08.2023 № 444-ФЗ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58" marR="3845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448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692696"/>
            <a:ext cx="4126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Обзор </a:t>
            </a:r>
            <a:r>
              <a:rPr lang="ru-RU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изменений по Закону № 44-ФЗ </a:t>
            </a:r>
            <a:endParaRPr lang="ru-RU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4271206"/>
              </p:ext>
            </p:extLst>
          </p:nvPr>
        </p:nvGraphicFramePr>
        <p:xfrm>
          <a:off x="755576" y="1268760"/>
          <a:ext cx="7704856" cy="3185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881"/>
                <a:gridCol w="1140715"/>
                <a:gridCol w="4270636"/>
                <a:gridCol w="1863624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Дата вступления в силу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Суть изменения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Основание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01.07.2024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Уточняется порядок заключения отдельных контрактов с единственным поставщиком.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некоторых случаях заказчики могут заключать цифровые контракты с единственными поставщиками, особенно при неконкурентных закупках у монополиста.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Сделки в цифровой форме становятся обязательными в ситуациях, где открытые конкурентные закупки завершились безрезультатно, и заказчик решает заключить контракт с единственным поставщиком.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Федеральный закон от 02.07.2021 № 360-ФЗ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01.07.2024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Соглашения об изменении и расторжении контракта заключают в цифровом формате.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Соглашения об изменении и расторжении контракта, заключенного после открытых электронных процедур, будут совершаться с использованием ЕИС.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Это правило не распространяется на закупки, объявленные до 1 июля 2024 года.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Федеральный закон от 02.07.2021 № 360-ФЗ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74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4"/>
          <p:cNvSpPr txBox="1">
            <a:spLocks/>
          </p:cNvSpPr>
          <p:nvPr/>
        </p:nvSpPr>
        <p:spPr>
          <a:xfrm>
            <a:off x="2040682" y="2564904"/>
            <a:ext cx="5166304" cy="93610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Спасибо за внимание</a:t>
            </a:r>
            <a:endParaRPr lang="ru-RU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53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484784"/>
            <a:ext cx="8928992" cy="1974081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Liberation Serif" panose="02020603050405020304" pitchFamily="18" charset="0"/>
              </a:rPr>
              <a:t>Обзор выявленных нарушений законодательства о </a:t>
            </a:r>
            <a:r>
              <a:rPr lang="ru-RU" sz="2800" b="1" dirty="0" smtClean="0">
                <a:latin typeface="Liberation Serif" panose="02020603050405020304" pitchFamily="18" charset="0"/>
              </a:rPr>
              <a:t>контрактной системе </a:t>
            </a:r>
            <a:endParaRPr lang="ru-RU" sz="2800" b="1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36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sz="half" idx="2"/>
          </p:nvPr>
        </p:nvSpPr>
        <p:spPr>
          <a:xfrm>
            <a:off x="467544" y="4005064"/>
            <a:ext cx="8352928" cy="849629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1900" dirty="0" smtClean="0">
                <a:latin typeface="Liberation Serif" panose="02020603050405020304" pitchFamily="18" charset="0"/>
              </a:rPr>
              <a:t>	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1088241"/>
            <a:ext cx="828092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b="1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	</a:t>
            </a:r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По </a:t>
            </a:r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контролю в сфере закупок в соответствии с ч. 3 ст. 99 Федерального закона от 05.04.2013 № 44-ФЗ «О контрактной системе в сфере закупок товаров, работ, услуг для обеспечения государственных и муниципальных нужд» (далее – </a:t>
            </a:r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Закон № 44-ФЗ) </a:t>
            </a:r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в </a:t>
            </a:r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2023 </a:t>
            </a:r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году  Финансовым управлением администрации городского округа Верхняя Пышма проведено 8 плановых </a:t>
            </a:r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проверок и 1 внеплановая проверка.</a:t>
            </a:r>
          </a:p>
          <a:p>
            <a:pPr algn="just"/>
            <a:endParaRPr lang="ru-RU" sz="1700" dirty="0" smtClean="0">
              <a:solidFill>
                <a:schemeClr val="tx2"/>
              </a:solidFill>
              <a:latin typeface="Liberation Serif" panose="02020603050405020304" pitchFamily="18" charset="0"/>
              <a:ea typeface="+mj-ea"/>
              <a:cs typeface="+mj-cs"/>
            </a:endParaRPr>
          </a:p>
          <a:p>
            <a:pPr algn="just"/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	Количество нарушений исполнения требований законодательства в сфере закупок в указанном периоде составило </a:t>
            </a:r>
            <a:r>
              <a:rPr lang="ru-RU" sz="1700" b="1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564 </a:t>
            </a:r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фактов, </a:t>
            </a:r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относящихся к административным правонарушениям – </a:t>
            </a:r>
            <a:r>
              <a:rPr lang="ru-RU" sz="1700" b="1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450 </a:t>
            </a:r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фактов.</a:t>
            </a:r>
          </a:p>
          <a:p>
            <a:pPr algn="just"/>
            <a:endParaRPr lang="ru-RU" sz="1700" dirty="0">
              <a:solidFill>
                <a:schemeClr val="tx2"/>
              </a:solidFill>
              <a:latin typeface="Liberation Serif" panose="02020603050405020304" pitchFamily="18" charset="0"/>
              <a:ea typeface="+mj-ea"/>
              <a:cs typeface="+mj-cs"/>
            </a:endParaRPr>
          </a:p>
          <a:p>
            <a:pPr algn="just"/>
            <a:r>
              <a:rPr lang="ru-RU" sz="1700" dirty="0" smtClean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	Результаты </a:t>
            </a:r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контрольных мероприятий размещены на сайте городского округа Верхняя Пышма и на официальном сайте закупок www.zakupki.gov.ru в части контроля в сфере закупок. </a:t>
            </a:r>
            <a:endParaRPr lang="ru-RU" sz="1700" dirty="0" smtClean="0">
              <a:solidFill>
                <a:schemeClr val="tx2"/>
              </a:solidFill>
              <a:latin typeface="Liberation Serif" panose="02020603050405020304" pitchFamily="18" charset="0"/>
              <a:ea typeface="+mj-ea"/>
              <a:cs typeface="+mj-cs"/>
            </a:endParaRPr>
          </a:p>
          <a:p>
            <a:pPr algn="just"/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	</a:t>
            </a:r>
            <a:endParaRPr lang="ru-RU" sz="1700" dirty="0" smtClean="0">
              <a:solidFill>
                <a:schemeClr val="tx2"/>
              </a:solidFill>
              <a:latin typeface="Liberation Serif" panose="02020603050405020304" pitchFamily="18" charset="0"/>
              <a:ea typeface="+mj-ea"/>
              <a:cs typeface="+mj-cs"/>
            </a:endParaRPr>
          </a:p>
          <a:p>
            <a:pPr algn="just"/>
            <a:r>
              <a:rPr lang="ru-RU" sz="1700" dirty="0">
                <a:solidFill>
                  <a:schemeClr val="tx2"/>
                </a:solidFill>
                <a:latin typeface="Liberation Serif" panose="02020603050405020304" pitchFamily="18" charset="0"/>
                <a:ea typeface="+mj-ea"/>
                <a:cs typeface="+mj-cs"/>
              </a:rPr>
              <a:t>	</a:t>
            </a:r>
          </a:p>
          <a:p>
            <a:pPr algn="just"/>
            <a:endParaRPr lang="ru-RU" sz="1700" dirty="0">
              <a:solidFill>
                <a:schemeClr val="tx2"/>
              </a:solidFill>
              <a:latin typeface="Liberation Serif" panose="02020603050405020304" pitchFamily="18" charset="0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5012392"/>
            <a:ext cx="828092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7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	</a:t>
            </a:r>
            <a:endParaRPr lang="ru-RU" sz="1700" dirty="0">
              <a:solidFill>
                <a:srgbClr val="2F5897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88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046639"/>
            <a:ext cx="8208912" cy="46551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300"/>
              </a:spcAft>
              <a:buAutoNum type="arabicParenR"/>
            </a:pPr>
            <a:r>
              <a:rPr lang="ru-RU" sz="14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нарушения </a:t>
            </a:r>
            <a:r>
              <a:rPr lang="ru-RU" sz="1400" b="1" dirty="0">
                <a:solidFill>
                  <a:srgbClr val="2F5897"/>
                </a:solidFill>
                <a:latin typeface="Liberation Serif" panose="02020603050405020304" pitchFamily="18" charset="0"/>
              </a:rPr>
              <a:t>порядка составления документации к </a:t>
            </a:r>
            <a:r>
              <a:rPr lang="ru-RU" sz="14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закупки: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нарушение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правил при описании объекта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закупки (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ч. 6 ст. 23, ч. 1, 2 ст. 33 Закона № 44-ФЗ),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а именно:</a:t>
            </a:r>
          </a:p>
          <a:p>
            <a:pPr indent="180000" algn="just">
              <a:buFont typeface="Liberation Serif" panose="02020603050405020304" pitchFamily="18" charset="0"/>
              <a:buChar char="−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указание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на товарные знаки, ссылки на недействующие ГОСТы и иные нормативные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документы;</a:t>
            </a:r>
          </a:p>
          <a:p>
            <a:pPr indent="180000" algn="just">
              <a:buFont typeface="Liberation Serif" panose="02020603050405020304" pitchFamily="18" charset="0"/>
              <a:buChar char="−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формирование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описания объекта закупки без использования каталога товаров, работ,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услуг;</a:t>
            </a:r>
          </a:p>
          <a:p>
            <a:pPr indent="180000" algn="just">
              <a:buFont typeface="Liberation Serif" panose="02020603050405020304" pitchFamily="18" charset="0"/>
              <a:buChar char="−"/>
            </a:pPr>
            <a:r>
              <a:rPr lang="ru-RU" sz="1400" dirty="0" err="1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неустановление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 показателей, позволяющих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определить соответствие закупаемых товара, работы, услуги установленным заказчиком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требованиям;</a:t>
            </a:r>
            <a:endParaRPr lang="ru-RU" sz="1400" dirty="0" smtClean="0">
              <a:solidFill>
                <a:srgbClr val="2F5897"/>
              </a:solidFill>
              <a:latin typeface="Liberation Serif" panose="02020603050405020304" pitchFamily="18" charset="0"/>
            </a:endParaRP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err="1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неустановление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в проекте контракта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обязательного требования к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независимой гарантии, представляемой в качестве обеспечения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исполнения контракта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(ч. 30 ст. 34 Закона №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неверное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установление в проекте контракта возможное применение антидемпинговых мер (ч. 1, 2 ст. 37 Закона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err="1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неустановление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требования о предоставлении участниками закупки в составе своей заявки предложения о цене контракта (ч. 1 ст. 50 Закона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неприменение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либо применение с нарушением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требований национального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режима при осуществлении закупок товаров, работ и услуг (ч. 3 ст. 14 Закона №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err="1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неустановление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в извещении и в документации к закупке требований к наличию у участника закупки опыта в соответствии с постановлением Правительства РФ от 29 декабря 2021 № 2571 (ч. 4 ст. 31 Закона №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неверное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установление в проекте контракта порядка одностороннего расторжения контракта со стороны заказчика/поставщика (подрядчика, исполнителя) (ч. 3 ст. 7, ч. 12.1 и 20.1 ст. 95 Закона № 44-ФЗ);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548679"/>
            <a:ext cx="266429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Основные нарушения:</a:t>
            </a:r>
            <a:endParaRPr lang="ru-RU" sz="17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93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5292" y="548679"/>
            <a:ext cx="266429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Основные нарушения:</a:t>
            </a:r>
            <a:endParaRPr lang="ru-RU" sz="17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5292" y="1196752"/>
            <a:ext cx="8208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2</a:t>
            </a:r>
            <a:r>
              <a:rPr lang="ru-RU" sz="1400" b="1" dirty="0">
                <a:solidFill>
                  <a:srgbClr val="2F5897"/>
                </a:solidFill>
                <a:latin typeface="Liberation Serif" panose="02020603050405020304" pitchFamily="18" charset="0"/>
              </a:rPr>
              <a:t>) нарушения, связанные с принятием решения о способе определения поставщика (подрядчика, исполнителя):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заключение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контракта с единственным поставщиком (подрядчиком, исполнителем) в соответствии с ч. 1 ст. 93 Закона № 44-ФЗ без проведения конкурентных процедур при отсутствии правовых оснований (ч. 1 ст. 93 Закона №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осуществление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закупок товаров, работ, услуг «малого объема» без проведения конкурентных процедур у единственного поставщика (подрядчика, исполнителя) с превышением пределов годового объема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закупок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(п. 4 и 5 ч. 1 ст. 93 Закона № 44-ФЗ);</a:t>
            </a:r>
          </a:p>
          <a:p>
            <a:pPr algn="just"/>
            <a:endParaRPr lang="ru-RU" sz="14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  <a:p>
            <a:pPr algn="just"/>
            <a:r>
              <a:rPr lang="ru-RU" sz="1400" b="1" dirty="0">
                <a:solidFill>
                  <a:srgbClr val="2F5897"/>
                </a:solidFill>
                <a:latin typeface="Liberation Serif" panose="02020603050405020304" pitchFamily="18" charset="0"/>
              </a:rPr>
              <a:t>3) ошибки при заключении контрактов: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заключение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муниципального контракта без представления обеспечения исполнения контракта (ч. 1 ст. 51, ч. 4 ст. 96 Закона №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err="1" smtClean="0">
                <a:solidFill>
                  <a:srgbClr val="2F5897"/>
                </a:solidFill>
                <a:latin typeface="Liberation Serif" panose="02020603050405020304" pitchFamily="18" charset="0"/>
              </a:rPr>
              <a:t>неустановление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к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исполнителям 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по договорам требования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о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наличии лицензии при закупках лицензируемых видов работ и услуг в соответствии с Федеральным законом от 4 мая 2011 № 99-ФЗ «О лицензировании отдельных видов деятельности» (п. 1 ч. 1 ст. 31 Закона № 44-ФЗ);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заключение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договоров на основании п. 4 ч. 1 ст. 93 Закона 44-ФЗ, информация о которых не внесена в план-график закупок (ч. 1 ст. 16 Закона № 44-ФЗ</a:t>
            </a:r>
            <a:r>
              <a:rPr lang="ru-RU" sz="1400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);</a:t>
            </a:r>
            <a:endParaRPr lang="ru-RU" sz="1400" dirty="0">
              <a:solidFill>
                <a:srgbClr val="2F5897"/>
              </a:solidFill>
              <a:latin typeface="Liberation Serif" panose="02020603050405020304" pitchFamily="18" charset="0"/>
            </a:endParaRPr>
          </a:p>
          <a:p>
            <a:pPr algn="just"/>
            <a:endParaRPr lang="ru-RU" sz="14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5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5292" y="548679"/>
            <a:ext cx="266429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Основные нарушения:</a:t>
            </a:r>
            <a:endParaRPr lang="ru-RU" sz="17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5292" y="1556792"/>
            <a:ext cx="80991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2F5897"/>
                </a:solidFill>
                <a:latin typeface="Liberation Serif" panose="02020603050405020304" pitchFamily="18" charset="0"/>
              </a:rPr>
              <a:t>4) нарушение сроков представления сведений в контрольный орган:</a:t>
            </a:r>
          </a:p>
          <a:p>
            <a:pPr indent="360000" algn="just">
              <a:buFont typeface="Wingdings" panose="05000000000000000000" pitchFamily="2" charset="2"/>
              <a:buChar char="§"/>
            </a:pPr>
            <a:r>
              <a:rPr lang="ru-RU" sz="1400" dirty="0" err="1">
                <a:solidFill>
                  <a:srgbClr val="2F5897"/>
                </a:solidFill>
                <a:latin typeface="Liberation Serif" panose="02020603050405020304" pitchFamily="18" charset="0"/>
              </a:rPr>
              <a:t>ненаправление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, несвоевременное направление в орган, уполномоченный на осуществление контроля в сфере закупок, информации и документов, подлежащих включению в реестр контрактов (ч. 3 ст. 103 Закона № 44-ФЗ, постановление Правительства РФ от 28.11.2013 № 1084 (до 01.01.2022), постановление Правительства Российской Федерации от 27.01.2022 № 60 (с 01.01.2022);</a:t>
            </a:r>
          </a:p>
          <a:p>
            <a:pPr algn="just"/>
            <a:endParaRPr lang="ru-RU" sz="14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  <a:p>
            <a:pPr algn="just"/>
            <a:r>
              <a:rPr lang="ru-RU" sz="1400" b="1" dirty="0" smtClean="0">
                <a:solidFill>
                  <a:srgbClr val="2F5897"/>
                </a:solidFill>
                <a:latin typeface="Liberation Serif" panose="02020603050405020304" pitchFamily="18" charset="0"/>
              </a:rPr>
              <a:t>5) нарушение </a:t>
            </a:r>
            <a:r>
              <a:rPr lang="ru-RU" sz="1400" b="1" dirty="0">
                <a:solidFill>
                  <a:srgbClr val="2F5897"/>
                </a:solidFill>
                <a:latin typeface="Liberation Serif" panose="02020603050405020304" pitchFamily="18" charset="0"/>
              </a:rPr>
              <a:t>при формировании отчета об объеме закупок у субъектов малого предпринимательства, социально-ориентированных некоммерческих организаций, </a:t>
            </a:r>
            <a:r>
              <a:rPr lang="ru-RU" sz="1400" dirty="0">
                <a:solidFill>
                  <a:srgbClr val="2F5897"/>
                </a:solidFill>
                <a:latin typeface="Liberation Serif" panose="02020603050405020304" pitchFamily="18" charset="0"/>
              </a:rPr>
              <a:t>в части, несвоевременного размещения отчета в ЕИС с нарушением сроков, либо размещение отчета с недостоверными данными (ч. 4.1 ст. 30 Закона № 44-ФЗ, постановление Правительства РФ от 17.03.2015 № 238).</a:t>
            </a:r>
          </a:p>
          <a:p>
            <a:pPr algn="just"/>
            <a:endParaRPr lang="ru-RU" sz="1400" b="1" dirty="0">
              <a:solidFill>
                <a:srgbClr val="2F5897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36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/>
              <a:t>Обзор изменений законодательства о контрактной </a:t>
            </a:r>
            <a:r>
              <a:rPr lang="ru-RU" sz="3100" b="1" dirty="0" smtClean="0"/>
              <a:t>системе в 2024 </a:t>
            </a:r>
            <a:r>
              <a:rPr lang="ru-RU" sz="3100" b="1" dirty="0"/>
              <a:t>году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6629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611560" y="692696"/>
            <a:ext cx="4126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Обзор </a:t>
            </a:r>
            <a:r>
              <a:rPr lang="ru-RU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изменений по Закону № 44-ФЗ </a:t>
            </a:r>
            <a:endParaRPr lang="ru-RU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426021"/>
              </p:ext>
            </p:extLst>
          </p:nvPr>
        </p:nvGraphicFramePr>
        <p:xfrm>
          <a:off x="683568" y="1089487"/>
          <a:ext cx="7776864" cy="5196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900"/>
                <a:gridCol w="1006260"/>
                <a:gridCol w="4896544"/>
                <a:gridCol w="1440160"/>
              </a:tblGrid>
              <a:tr h="33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Дата вступления в силу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Суть изменения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Основание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</a:tr>
              <a:tr h="12196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01.01.2024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Вступают в силу критерии выбора единственных поставщиков для закупок лекарств.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Эти единственные поставщики определяются актами правительства или президента и должны: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являться </a:t>
                      </a:r>
                      <a:r>
                        <a:rPr lang="ru-RU" sz="1100" dirty="0" err="1">
                          <a:effectLst/>
                        </a:rPr>
                        <a:t>юрлицом</a:t>
                      </a:r>
                      <a:r>
                        <a:rPr lang="ru-RU" sz="1100" dirty="0">
                          <a:effectLst/>
                        </a:rPr>
                        <a:t> и производить лекарство на всех стадиях в ЕАЭС;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иметь за последние 3 года опыт поставки лекарств по </a:t>
                      </a:r>
                      <a:r>
                        <a:rPr lang="ru-RU" sz="1100" dirty="0" err="1">
                          <a:effectLst/>
                        </a:rPr>
                        <a:t>госконтрактам</a:t>
                      </a:r>
                      <a:r>
                        <a:rPr lang="ru-RU" sz="1100" dirty="0">
                          <a:effectLst/>
                        </a:rPr>
                        <a:t> или договорам по Закону N 223-ФЗ.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Лекарства для таких закупок тоже должны отвечать ряду критериев.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Постановление Правительства РФ от 16.05.2023 № 753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</a:tr>
              <a:tr h="17740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01.01.2024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Изменятся правила закупки инвалидных электроколясок с ограничениями допуска.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список товаров с ограничениями допуска добавляются позицию с кодом 30.92.20 по ОКПД2 - инвалидные коляски с электроприводом (кроме частей и принадлежностей) с кодом 208480 по номенклатурной классификации медицинских изделий.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 перечне иностранных </a:t>
                      </a:r>
                      <a:r>
                        <a:rPr lang="ru-RU" sz="1100" dirty="0" err="1">
                          <a:effectLst/>
                        </a:rPr>
                        <a:t>медизделий</a:t>
                      </a:r>
                      <a:r>
                        <a:rPr lang="ru-RU" sz="1100" dirty="0">
                          <a:effectLst/>
                        </a:rPr>
                        <a:t> с ограничениями допуска уточняется, что на эту продукцию они не распространяются.    Соблюдение минимальной доли закупок российских товаров обязательно только в отношении конкретных инвалидных колясок с электроприводом. Это нововведение учитывается при подготовке отчетов о объеме закупок отечественной продукции за 2024 год и последующие годы.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Постановление Правительства РФ от 02.09.2023 № 1443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</a:tr>
              <a:tr h="9979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01.01.2024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В извещение включается предупреждение о наказании за </a:t>
                      </a:r>
                      <a:r>
                        <a:rPr lang="ru-RU" sz="1100" b="1" dirty="0" err="1">
                          <a:effectLst/>
                        </a:rPr>
                        <a:t>антиконкурентные</a:t>
                      </a:r>
                      <a:r>
                        <a:rPr lang="ru-RU" sz="1100" b="1" dirty="0">
                          <a:effectLst/>
                        </a:rPr>
                        <a:t> соглашения.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Извещение должно содержать предупреждение об административном и уголовном наказаниях за нарушение требований антимонопольного законодательства о запрете </a:t>
                      </a:r>
                      <a:r>
                        <a:rPr lang="ru-RU" sz="1100" dirty="0" err="1">
                          <a:effectLst/>
                        </a:rPr>
                        <a:t>антиконкурентных</a:t>
                      </a:r>
                      <a:r>
                        <a:rPr lang="ru-RU" sz="1100" dirty="0">
                          <a:effectLst/>
                        </a:rPr>
                        <a:t> действий и соглашений.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Новшество касается в том числе электронных малых закупок у единственного поставщика.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Федеральный закон от 05.12.2022 № 500-ФЗ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360" marR="453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94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692696"/>
            <a:ext cx="4126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Обзор </a:t>
            </a:r>
            <a:r>
              <a:rPr lang="ru-RU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изменений по Закону № 44-ФЗ </a:t>
            </a:r>
            <a:endParaRPr lang="ru-RU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231238"/>
              </p:ext>
            </p:extLst>
          </p:nvPr>
        </p:nvGraphicFramePr>
        <p:xfrm>
          <a:off x="755576" y="1268761"/>
          <a:ext cx="7848871" cy="3756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7916"/>
                <a:gridCol w="1162036"/>
                <a:gridCol w="4520728"/>
                <a:gridCol w="1728191"/>
              </a:tblGrid>
              <a:tr h="4817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Дата вступления в силу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Суть изменения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Основание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</a:tr>
              <a:tr h="1445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08.03.2024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Заказчики не смогут проводить ряд медицинских закупок у единственного поставщика.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Утрачивают силу антикризисные положения, по которым, в частности, можно приобрести: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</a:t>
                      </a:r>
                      <a:r>
                        <a:rPr lang="ru-RU" sz="1100" dirty="0" err="1">
                          <a:effectLst/>
                        </a:rPr>
                        <a:t>медизделия</a:t>
                      </a:r>
                      <a:r>
                        <a:rPr lang="ru-RU" sz="1100" dirty="0">
                          <a:effectLst/>
                        </a:rPr>
                        <a:t> единственного производителя в РФ или в стране, которая не ввела санкции против России;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 не имеющие отечественного аналога лекарства единственного производителя из страны, которая не ввела санкции против России.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Федеральный закон от 08.03.2022 № 46-ФЗ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</a:tr>
              <a:tr h="17452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01.04.2024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Заказчики обязаны формировать цифровой проект контракта по итогам конкурентных закупок.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Если контракт заключают по итогам закупки, которую объявили с 1 апреля 2024 года, то его формируют в структурированном виде с использованием ЕИС.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При этом начинают действовать сокращенные сроки направления в реестр сведений о контракте.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Сведения о цифровом контракте по итогам закупки, которую объявили с 1 апреля 2024 года, направляют в реестр не позднее трех рабочих дней со дня, что следует за днем его подписания.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Федеральный закон от 02.07.2021 № 360-ФЗ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Письмо Минфина России от 27.06.2023 № 24-06-09/59482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040" marR="6804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19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901</TotalTime>
  <Words>1333</Words>
  <Application>Microsoft Office PowerPoint</Application>
  <PresentationFormat>Экран (4:3)</PresentationFormat>
  <Paragraphs>126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Контроль в сфере закупок</vt:lpstr>
      <vt:lpstr>Обзор выявленных нарушений законодательства о контрактной системе </vt:lpstr>
      <vt:lpstr>Презентация PowerPoint</vt:lpstr>
      <vt:lpstr>Презентация PowerPoint</vt:lpstr>
      <vt:lpstr>Презентация PowerPoint</vt:lpstr>
      <vt:lpstr>Презентация PowerPoint</vt:lpstr>
      <vt:lpstr>Обзор изменений законодательства о контрактной системе в 2024 году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осуществление контроля в сфере закупок</dc:title>
  <dc:creator>Сапарова Резеда Вагизовна</dc:creator>
  <cp:lastModifiedBy>Сапарова Резеда Вагизовна</cp:lastModifiedBy>
  <cp:revision>122</cp:revision>
  <dcterms:created xsi:type="dcterms:W3CDTF">2021-01-27T03:57:27Z</dcterms:created>
  <dcterms:modified xsi:type="dcterms:W3CDTF">2023-12-27T04:46:23Z</dcterms:modified>
</cp:coreProperties>
</file>