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328" r:id="rId3"/>
    <p:sldId id="330" r:id="rId4"/>
    <p:sldId id="293" r:id="rId5"/>
    <p:sldId id="319" r:id="rId6"/>
    <p:sldId id="321" r:id="rId7"/>
    <p:sldId id="322" r:id="rId8"/>
    <p:sldId id="323" r:id="rId9"/>
    <p:sldId id="324" r:id="rId10"/>
    <p:sldId id="331" r:id="rId11"/>
    <p:sldId id="332" r:id="rId1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22D9F0-81EB-4059-8B1F-EACDE49A8B83}" type="datetimeFigureOut">
              <a:rPr lang="ru-RU" smtClean="0"/>
              <a:pPr/>
              <a:t>10.01.2024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D2A0D74-6CB3-4EF7-A935-523E8007CE8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9552" y="1857365"/>
            <a:ext cx="8280920" cy="3000396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  <a:ea typeface="+mj-ea"/>
                <a:cs typeface="+mj-cs"/>
              </a:rPr>
              <a:t>Типовые ошибки заказчиков городского округа Верхняя Пышма при размещении заказа в рамках Федерального закона от 05.04.2013 № 44-ФЗ «О контрактной системе в сфере закупок товаров, работ, услуг для обеспечения государственных и муниципальных нужд»</a:t>
            </a:r>
          </a:p>
          <a:p>
            <a:pPr algn="ctr">
              <a:spcBef>
                <a:spcPts val="0"/>
              </a:spcBef>
            </a:pPr>
            <a:endParaRPr lang="ru-RU" sz="3000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31840" y="5614723"/>
            <a:ext cx="5400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400" dirty="0" smtClean="0">
                <a:latin typeface="Liberation Serif" panose="02020603050405020304" pitchFamily="18" charset="0"/>
              </a:rPr>
              <a:t>Докладчик:</a:t>
            </a:r>
          </a:p>
          <a:p>
            <a:pPr algn="r"/>
            <a:r>
              <a:rPr lang="ru-RU" sz="1400" dirty="0" smtClean="0">
                <a:latin typeface="Liberation Serif" panose="02020603050405020304" pitchFamily="18" charset="0"/>
              </a:rPr>
              <a:t>Ведущий специалист отдела муниципального заказа</a:t>
            </a:r>
          </a:p>
          <a:p>
            <a:pPr algn="r"/>
            <a:r>
              <a:rPr lang="ru-RU" sz="1400" dirty="0" smtClean="0">
                <a:latin typeface="Liberation Serif" panose="02020603050405020304" pitchFamily="18" charset="0"/>
              </a:rPr>
              <a:t>Мугранова Ксения Станиславовна</a:t>
            </a:r>
            <a:endParaRPr lang="ru-RU" sz="1400" dirty="0">
              <a:latin typeface="Liberation Serif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09950" cy="1124744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09950" y="1"/>
            <a:ext cx="7734050" cy="1124743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Администрация городского округа Верхняя Пышма</a:t>
            </a:r>
            <a:endParaRPr lang="ru-RU" sz="20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3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42C4F4D-5798-B469-3378-131D713BEC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008112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96EF898F-A70F-0ABF-A4BB-56AB10A92F42}"/>
              </a:ext>
            </a:extLst>
          </p:cNvPr>
          <p:cNvSpPr txBox="1">
            <a:spLocks/>
          </p:cNvSpPr>
          <p:nvPr/>
        </p:nvSpPr>
        <p:spPr>
          <a:xfrm>
            <a:off x="1115616" y="-27383"/>
            <a:ext cx="8028384" cy="99776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 Установление дополнительных характеристик товара, касающихся функционального назначения или перечня выполняемых функций, области применения и качественных характеристик, не допускается.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196752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Liberation Serif" panose="02020603050405020304" pitchFamily="18" charset="0"/>
              </a:rPr>
              <a:t>Заказчики вправе не применять запрет допуска иностранных товаров в случае отсутствия российских аналогов, что подтверждается разрешением на закупку импортного промышленного товара, выдаваемого </a:t>
            </a:r>
            <a:r>
              <a:rPr lang="ru-RU" dirty="0" err="1">
                <a:latin typeface="Liberation Serif" panose="02020603050405020304" pitchFamily="18" charset="0"/>
              </a:rPr>
              <a:t>Минпромторгом</a:t>
            </a:r>
            <a:r>
              <a:rPr lang="ru-RU" dirty="0">
                <a:latin typeface="Liberation Serif" panose="02020603050405020304" pitchFamily="18" charset="0"/>
              </a:rPr>
              <a:t> России (</a:t>
            </a:r>
            <a:r>
              <a:rPr lang="ru-RU" dirty="0" err="1">
                <a:latin typeface="Liberation Serif" panose="02020603050405020304" pitchFamily="18" charset="0"/>
              </a:rPr>
              <a:t>подп</a:t>
            </a:r>
            <a:r>
              <a:rPr lang="ru-RU" dirty="0">
                <a:latin typeface="Liberation Serif" panose="02020603050405020304" pitchFamily="18" charset="0"/>
              </a:rPr>
              <a:t>."а" п</a:t>
            </a:r>
            <a:r>
              <a:rPr lang="ru-RU" dirty="0" smtClean="0">
                <a:latin typeface="Liberation Serif" panose="02020603050405020304" pitchFamily="18" charset="0"/>
              </a:rPr>
              <a:t>. 3 </a:t>
            </a:r>
            <a:r>
              <a:rPr lang="ru-RU" dirty="0">
                <a:latin typeface="Liberation Serif" panose="02020603050405020304" pitchFamily="18" charset="0"/>
              </a:rPr>
              <a:t>Постановления Правительства РФ от 30.04.2020 N 616</a:t>
            </a:r>
            <a:r>
              <a:rPr lang="ru-RU" dirty="0" smtClean="0">
                <a:latin typeface="Liberation Serif" panose="02020603050405020304" pitchFamily="18" charset="0"/>
              </a:rPr>
              <a:t>).</a:t>
            </a:r>
            <a:endParaRPr lang="ru-RU" dirty="0">
              <a:latin typeface="Liberation Serif" panose="02020603050405020304" pitchFamily="18" charset="0"/>
            </a:endParaRPr>
          </a:p>
          <a:p>
            <a:r>
              <a:rPr lang="ru-RU" dirty="0">
                <a:latin typeface="Liberation Serif" panose="02020603050405020304" pitchFamily="18" charset="0"/>
              </a:rPr>
              <a:t>     Для получения такого разрешения заказчик должен предоставить в </a:t>
            </a:r>
            <a:r>
              <a:rPr lang="ru-RU" dirty="0" err="1">
                <a:latin typeface="Liberation Serif" panose="02020603050405020304" pitchFamily="18" charset="0"/>
              </a:rPr>
              <a:t>Минпромторг</a:t>
            </a:r>
            <a:r>
              <a:rPr lang="ru-RU" dirty="0">
                <a:latin typeface="Liberation Serif" panose="02020603050405020304" pitchFamily="18" charset="0"/>
              </a:rPr>
              <a:t> России в том числе характеристики необходимого товара (</a:t>
            </a:r>
            <a:r>
              <a:rPr lang="ru-RU" dirty="0" err="1">
                <a:latin typeface="Liberation Serif" panose="02020603050405020304" pitchFamily="18" charset="0"/>
              </a:rPr>
              <a:t>подп</a:t>
            </a:r>
            <a:r>
              <a:rPr lang="ru-RU" dirty="0">
                <a:latin typeface="Liberation Serif" panose="02020603050405020304" pitchFamily="18" charset="0"/>
              </a:rPr>
              <a:t>."в" п</a:t>
            </a:r>
            <a:r>
              <a:rPr lang="ru-RU" dirty="0" smtClean="0">
                <a:latin typeface="Liberation Serif" panose="02020603050405020304" pitchFamily="18" charset="0"/>
              </a:rPr>
              <a:t>. 5 </a:t>
            </a:r>
            <a:r>
              <a:rPr lang="ru-RU" dirty="0">
                <a:latin typeface="Liberation Serif" panose="02020603050405020304" pitchFamily="18" charset="0"/>
              </a:rPr>
              <a:t>Порядка выдачи Министерством промышленности и торговли Российской Федерации разрешения на закупку происходящего из иностранного государства промышленного товара, утвержденного Приказом </a:t>
            </a:r>
            <a:r>
              <a:rPr lang="ru-RU" dirty="0" err="1">
                <a:latin typeface="Liberation Serif" panose="02020603050405020304" pitchFamily="18" charset="0"/>
              </a:rPr>
              <a:t>Минпромторга</a:t>
            </a:r>
            <a:r>
              <a:rPr lang="ru-RU" dirty="0">
                <a:latin typeface="Liberation Serif" panose="02020603050405020304" pitchFamily="18" charset="0"/>
              </a:rPr>
              <a:t> России от 29.05.2020 N 1755</a:t>
            </a:r>
            <a:r>
              <a:rPr lang="ru-RU" dirty="0" smtClean="0">
                <a:latin typeface="Liberation Serif" panose="02020603050405020304" pitchFamily="18" charset="0"/>
              </a:rPr>
              <a:t>).</a:t>
            </a:r>
          </a:p>
          <a:p>
            <a:r>
              <a:rPr lang="ru-RU" dirty="0">
                <a:latin typeface="Liberation Serif" panose="02020603050405020304" pitchFamily="18" charset="0"/>
              </a:rPr>
              <a:t> </a:t>
            </a:r>
            <a:r>
              <a:rPr lang="ru-RU" dirty="0" smtClean="0">
                <a:latin typeface="Liberation Serif" panose="02020603050405020304" pitchFamily="18" charset="0"/>
              </a:rPr>
              <a:t>    В </a:t>
            </a:r>
            <a:r>
              <a:rPr lang="ru-RU" dirty="0">
                <a:latin typeface="Liberation Serif" panose="02020603050405020304" pitchFamily="18" charset="0"/>
              </a:rPr>
              <a:t>случае получения разрешения при проведении закупки в извещении должны указываться характеристики промышленного товара, идентичные характеристикам, представленным заказчиком для получения разрешения (п.11 Постановления Правительства РФ от 30.04.2020 N 616</a:t>
            </a:r>
            <a:r>
              <a:rPr lang="ru-RU" dirty="0" smtClean="0">
                <a:latin typeface="Liberation Serif" panose="02020603050405020304" pitchFamily="18" charset="0"/>
              </a:rPr>
              <a:t>).</a:t>
            </a:r>
          </a:p>
          <a:p>
            <a:r>
              <a:rPr lang="ru-RU" dirty="0">
                <a:latin typeface="Liberation Serif" panose="02020603050405020304" pitchFamily="18" charset="0"/>
              </a:rPr>
              <a:t> </a:t>
            </a:r>
            <a:r>
              <a:rPr lang="ru-RU" dirty="0" smtClean="0">
                <a:latin typeface="Liberation Serif" panose="02020603050405020304" pitchFamily="18" charset="0"/>
              </a:rPr>
              <a:t>  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89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42C4F4D-5798-B469-3378-131D713BEC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008112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96EF898F-A70F-0ABF-A4BB-56AB10A92F42}"/>
              </a:ext>
            </a:extLst>
          </p:cNvPr>
          <p:cNvSpPr txBox="1">
            <a:spLocks/>
          </p:cNvSpPr>
          <p:nvPr/>
        </p:nvSpPr>
        <p:spPr>
          <a:xfrm>
            <a:off x="1115616" y="-27383"/>
            <a:ext cx="8028384" cy="936103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Применения ГОСТ в устаревшей редакции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1268760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Liberation Serif" panose="02020603050405020304" pitchFamily="18" charset="0"/>
              </a:rPr>
              <a:t>     Применение </a:t>
            </a:r>
            <a:r>
              <a:rPr lang="ru-RU" dirty="0">
                <a:latin typeface="Liberation Serif" panose="02020603050405020304" pitchFamily="18" charset="0"/>
              </a:rPr>
              <a:t>ГОСТ при описание объекта закупки в устаревшей редакции не носит объективный характер, подготовить и подать заявку на условиях, разработанных заказчиком, невозможно, что является нарушение Закона 44-ФЗ.</a:t>
            </a:r>
          </a:p>
        </p:txBody>
      </p:sp>
    </p:spTree>
    <p:extLst>
      <p:ext uri="{BB962C8B-B14F-4D97-AF65-F5344CB8AC3E}">
        <p14:creationId xmlns:p14="http://schemas.microsoft.com/office/powerpoint/2010/main" val="22829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96752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187624" y="0"/>
            <a:ext cx="7956376" cy="112474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Распространённые ошибки при обосновании НМЦК</a:t>
            </a:r>
            <a:endParaRPr lang="ru-RU" sz="20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340768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dirty="0">
                <a:latin typeface="Liberation Serif" panose="02020603050405020304" pitchFamily="18" charset="0"/>
              </a:rPr>
              <a:t>Использование информации о ценах товаров, работ, услуг, содержащихся в контрактах, которые не исполнены (исполнены с нарушениями).  </a:t>
            </a:r>
            <a:r>
              <a:rPr lang="ru-RU" dirty="0" smtClean="0">
                <a:latin typeface="Liberation Serif" panose="02020603050405020304" pitchFamily="18" charset="0"/>
              </a:rPr>
              <a:t>                                 Использование </a:t>
            </a:r>
            <a:r>
              <a:rPr lang="ru-RU" dirty="0">
                <a:latin typeface="Liberation Serif" panose="02020603050405020304" pitchFamily="18" charset="0"/>
              </a:rPr>
              <a:t>источников информации, не являющихся публичными офертами (то есть, используемые предложения товара, работы, услуги, не были обращены к неопределенному кругу лиц и не содержали все существенные условия контракта).  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Установление </a:t>
            </a:r>
            <a:r>
              <a:rPr lang="ru-RU" dirty="0">
                <a:latin typeface="Liberation Serif" panose="02020603050405020304" pitchFamily="18" charset="0"/>
              </a:rPr>
              <a:t>НМЦК на основании информации о ценах товаров, работ, услуг, неидентичных (неоднородных) планируемых к закупке, а также у поставщиков (подрядчиков, исполнителей), не осуществляющих поставки идентичных товаров, работ, услуг (в том числе без учета сопоставимых с условиями планируемой закупки коммерческих и (или) финансовых условий поставок товаров, выполнения работ, оказания услуг). </a:t>
            </a:r>
            <a:r>
              <a:rPr lang="ru-RU" dirty="0" smtClean="0">
                <a:latin typeface="Liberation Serif" panose="02020603050405020304" pitchFamily="18" charset="0"/>
              </a:rPr>
              <a:t></a:t>
            </a: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Применение проектно-сметного метода для обоснования </a:t>
            </a:r>
            <a:r>
              <a:rPr lang="ru-RU" dirty="0">
                <a:latin typeface="Liberation Serif" panose="02020603050405020304" pitchFamily="18" charset="0"/>
              </a:rPr>
              <a:t>начальной (максимальной) цены </a:t>
            </a:r>
            <a:r>
              <a:rPr lang="ru-RU" dirty="0" smtClean="0">
                <a:latin typeface="Liberation Serif" panose="02020603050405020304" pitchFamily="18" charset="0"/>
              </a:rPr>
              <a:t>контракта не в соответствии </a:t>
            </a:r>
            <a:r>
              <a:rPr lang="ru-RU" dirty="0">
                <a:latin typeface="Liberation Serif" panose="02020603050405020304" pitchFamily="18" charset="0"/>
              </a:rPr>
              <a:t>с ч. 9 ст. 22 Закона N </a:t>
            </a:r>
            <a:r>
              <a:rPr lang="ru-RU" dirty="0" smtClean="0">
                <a:latin typeface="Liberation Serif" panose="02020603050405020304" pitchFamily="18" charset="0"/>
              </a:rPr>
              <a:t>44-ФЗ. Проектно-сметный метод применяется только </a:t>
            </a:r>
            <a:r>
              <a:rPr lang="ru-RU" dirty="0">
                <a:latin typeface="Liberation Serif" panose="02020603050405020304" pitchFamily="18" charset="0"/>
              </a:rPr>
              <a:t>при закупке: строительство, реконструкцию, капитальный ремонт, снос объекта капитального строительства на основании проектной документации; проведение работ по сохранению объектов культурного наследия (памятников истории и культуры) народов Российской Федерации</a:t>
            </a:r>
            <a:endParaRPr lang="ru-RU" strike="sngStrike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98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5616" cy="1196752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187624" y="0"/>
            <a:ext cx="7956376" cy="112474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Распространённые ошибки при обосновании НМЦК</a:t>
            </a:r>
            <a:endParaRPr lang="ru-RU" sz="20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6368" y="1412776"/>
            <a:ext cx="81369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000" algn="just"/>
            <a:r>
              <a:rPr lang="ru-RU" dirty="0">
                <a:solidFill>
                  <a:prstClr val="black"/>
                </a:solidFill>
                <a:latin typeface="Liberation Serif" panose="02020603050405020304" pitchFamily="18" charset="0"/>
              </a:rPr>
              <a:t>Использование информации о ценах товаров, работ, услуг, не соответствующих рыночным ценам идентичных (однородных) товаров, работ, услуг, планируемых к закупкам (завышение НМЦК). </a:t>
            </a:r>
            <a:r>
              <a:rPr lang="ru-RU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</a:t>
            </a:r>
          </a:p>
          <a:p>
            <a:pPr lvl="0" indent="450000" algn="just"/>
            <a:r>
              <a:rPr lang="ru-RU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latin typeface="Liberation Serif" panose="02020603050405020304" pitchFamily="18" charset="0"/>
              </a:rPr>
              <a:t>Использование для определения НМЦК информации о ценах товаров, работ, услуг из коммерческих предложений с истекшим сроком действия указанной в них цены.  </a:t>
            </a:r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 indent="450000" algn="just"/>
            <a:r>
              <a:rPr lang="ru-RU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Неполное </a:t>
            </a:r>
            <a:r>
              <a:rPr lang="ru-RU" dirty="0">
                <a:solidFill>
                  <a:prstClr val="black"/>
                </a:solidFill>
                <a:latin typeface="Liberation Serif" panose="02020603050405020304" pitchFamily="18" charset="0"/>
              </a:rPr>
              <a:t>описание характеристик объекта закупки, что не позволяет установить рыночную стоимость планируемых к закупке товаров, работ, услуг. </a:t>
            </a:r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 indent="450000" algn="just"/>
            <a:r>
              <a:rPr lang="ru-RU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Использование иного метода без обоснования.</a:t>
            </a:r>
            <a:endParaRPr lang="ru-RU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02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 rot="10800000" flipV="1">
            <a:off x="521804" y="980728"/>
            <a:ext cx="7920880" cy="4320480"/>
          </a:xfrm>
        </p:spPr>
        <p:txBody>
          <a:bodyPr>
            <a:normAutofit/>
          </a:bodyPr>
          <a:lstStyle/>
          <a:p>
            <a:endParaRPr lang="ru-RU" dirty="0"/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r>
              <a:rPr lang="ru-RU" sz="1800" dirty="0">
                <a:solidFill>
                  <a:schemeClr val="tx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В извещении, в описании объекта закупки (техническое задание) и проекте контракта отражены разные условия закупки: разночтения в сроках </a:t>
            </a:r>
            <a:r>
              <a:rPr lang="ru-RU" sz="1800" dirty="0" smtClean="0">
                <a:solidFill>
                  <a:schemeClr val="tx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поставки товара </a:t>
            </a:r>
            <a:r>
              <a:rPr lang="ru-RU" sz="1800" dirty="0">
                <a:solidFill>
                  <a:schemeClr val="tx1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или оплаты по контракту, разные единицы измерения товаров (штуки, упаковки, пары, комплекты), указание в извещении, что закупка для субъектов малого предпринимательства, хотя фактически закупка носит характер закупки по общему правилу и все остальные условия не предназначены для СМП.</a:t>
            </a:r>
          </a:p>
          <a:p>
            <a:pPr indent="450000" algn="just">
              <a:lnSpc>
                <a:spcPct val="120000"/>
              </a:lnSpc>
              <a:spcBef>
                <a:spcPts val="0"/>
              </a:spcBef>
            </a:pPr>
            <a:endParaRPr lang="ru-RU" sz="1800" strike="sngStrike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Liberation Serif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43608" cy="1124744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115616" y="1"/>
            <a:ext cx="8028384" cy="1052735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Расхождения информации, требований, сведений в документации, извещении, проекте контракта.</a:t>
            </a:r>
          </a:p>
        </p:txBody>
      </p:sp>
    </p:spTree>
    <p:extLst>
      <p:ext uri="{BB962C8B-B14F-4D97-AF65-F5344CB8AC3E}">
        <p14:creationId xmlns:p14="http://schemas.microsoft.com/office/powerpoint/2010/main" val="198963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C38FEE4-0AC4-CF7E-438E-AA8CF80980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080120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0EAF1A04-B302-A2F8-3170-F66BFC4089B1}"/>
              </a:ext>
            </a:extLst>
          </p:cNvPr>
          <p:cNvSpPr txBox="1">
            <a:spLocks/>
          </p:cNvSpPr>
          <p:nvPr/>
        </p:nvSpPr>
        <p:spPr>
          <a:xfrm>
            <a:off x="1187624" y="-27383"/>
            <a:ext cx="7956376" cy="108011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Типовые </a:t>
            </a:r>
            <a:r>
              <a:rPr lang="ru-RU" sz="24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условия </a:t>
            </a:r>
            <a:r>
              <a:rPr lang="ru-RU" sz="24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контрактов </a:t>
            </a:r>
            <a:endParaRPr lang="ru-RU" sz="24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340768"/>
            <a:ext cx="73630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000" algn="just"/>
            <a:r>
              <a:rPr lang="ru-RU" dirty="0">
                <a:latin typeface="Liberation Serif" panose="02020603050405020304" pitchFamily="18" charset="0"/>
              </a:rPr>
              <a:t>Анализ позволяет выявить следующие типичные ошибки, допускаемые заказчиками:</a:t>
            </a: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- </a:t>
            </a:r>
            <a:r>
              <a:rPr lang="ru-RU" dirty="0">
                <a:latin typeface="Liberation Serif" panose="02020603050405020304" pitchFamily="18" charset="0"/>
              </a:rPr>
              <a:t>не применяют </a:t>
            </a:r>
            <a:r>
              <a:rPr lang="ru-RU" dirty="0" smtClean="0">
                <a:latin typeface="Liberation Serif" panose="02020603050405020304" pitchFamily="18" charset="0"/>
              </a:rPr>
              <a:t>типовых контрактов/типовых </a:t>
            </a:r>
            <a:r>
              <a:rPr lang="ru-RU" dirty="0">
                <a:latin typeface="Liberation Serif" panose="02020603050405020304" pitchFamily="18" charset="0"/>
              </a:rPr>
              <a:t>условия контрактов, несмотря на обязанность </a:t>
            </a:r>
            <a:r>
              <a:rPr lang="ru-RU" dirty="0" smtClean="0">
                <a:latin typeface="Liberation Serif" panose="02020603050405020304" pitchFamily="18" charset="0"/>
              </a:rPr>
              <a:t>их применения </a:t>
            </a:r>
            <a:r>
              <a:rPr lang="ru-RU" dirty="0">
                <a:latin typeface="Liberation Serif" panose="02020603050405020304" pitchFamily="18" charset="0"/>
              </a:rPr>
              <a:t>в конкретной закупке;</a:t>
            </a: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- применяют </a:t>
            </a:r>
            <a:r>
              <a:rPr lang="ru-RU" dirty="0">
                <a:latin typeface="Liberation Serif" panose="02020603050405020304" pitchFamily="18" charset="0"/>
              </a:rPr>
              <a:t>условия типовых контрактов </a:t>
            </a:r>
            <a:r>
              <a:rPr lang="ru-RU" dirty="0" smtClean="0">
                <a:latin typeface="Liberation Serif" panose="02020603050405020304" pitchFamily="18" charset="0"/>
              </a:rPr>
              <a:t>выборочно;</a:t>
            </a:r>
            <a:endParaRPr lang="ru-RU" dirty="0">
              <a:latin typeface="Liberation Serif" panose="02020603050405020304" pitchFamily="18" charset="0"/>
            </a:endParaRP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- удаляют </a:t>
            </a:r>
            <a:r>
              <a:rPr lang="ru-RU" dirty="0">
                <a:latin typeface="Liberation Serif" panose="02020603050405020304" pitchFamily="18" charset="0"/>
              </a:rPr>
              <a:t>положения, относящиеся к постоянной части типового контракта, т.к. считают </a:t>
            </a:r>
            <a:r>
              <a:rPr lang="ru-RU" dirty="0" smtClean="0">
                <a:latin typeface="Liberation Serif" panose="02020603050405020304" pitchFamily="18" charset="0"/>
              </a:rPr>
              <a:t>их неподходящими </a:t>
            </a:r>
            <a:r>
              <a:rPr lang="ru-RU" dirty="0">
                <a:latin typeface="Liberation Serif" panose="02020603050405020304" pitchFamily="18" charset="0"/>
              </a:rPr>
              <a:t>к условиям конкретной закупки;</a:t>
            </a: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- дополняют </a:t>
            </a:r>
            <a:r>
              <a:rPr lang="ru-RU" dirty="0">
                <a:latin typeface="Liberation Serif" panose="02020603050405020304" pitchFamily="18" charset="0"/>
              </a:rPr>
              <a:t>условия из постоянной части типового контракта собственными формулировками</a:t>
            </a:r>
            <a:r>
              <a:rPr lang="ru-RU" dirty="0" smtClean="0">
                <a:latin typeface="Liberation Serif" panose="02020603050405020304" pitchFamily="18" charset="0"/>
              </a:rPr>
              <a:t>.</a:t>
            </a:r>
            <a:endParaRPr lang="ru-RU" dirty="0">
              <a:latin typeface="Liberation Serif" panose="02020603050405020304" pitchFamily="18" charset="0"/>
            </a:endParaRP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Типовые контракты, типовые условия контрактов размещены в единой информационной системе и составляют библиотеку типовых контрактов, типовых условий контрактов.</a:t>
            </a:r>
          </a:p>
          <a:p>
            <a:pPr indent="450000" algn="just"/>
            <a:r>
              <a:rPr lang="ru-RU" dirty="0" smtClean="0">
                <a:latin typeface="Liberation Serif" panose="02020603050405020304" pitchFamily="18" charset="0"/>
              </a:rPr>
              <a:t>Неприменение или применение не в полном объеме типовых условий контракта является нарушением Закона N 44-ФЗ   и влечет административную ответственность.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31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A944056-0831-9F9F-8F78-BA43C0B625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484784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A06711BA-8A87-6B03-C095-4DD74E75F561}"/>
              </a:ext>
            </a:extLst>
          </p:cNvPr>
          <p:cNvSpPr txBox="1">
            <a:spLocks/>
          </p:cNvSpPr>
          <p:nvPr/>
        </p:nvSpPr>
        <p:spPr>
          <a:xfrm>
            <a:off x="1187624" y="-27383"/>
            <a:ext cx="7956376" cy="134076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Составление описания объекта закупок, создающей преимущества отдельным поставщикам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170080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algn="just">
              <a:spcBef>
                <a:spcPts val="0"/>
              </a:spcBef>
            </a:pP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- установление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в техническом задании требований к поставке товара с определенными характеристиками, которым отвечает товар «нужных» поставщиков (это могут быть требования к весу, упаковке, габаритам, комплектности);</a:t>
            </a:r>
          </a:p>
          <a:p>
            <a:pPr marL="285750" algn="just">
              <a:spcBef>
                <a:spcPts val="0"/>
              </a:spcBef>
            </a:pP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- использование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в документации критериев оценки, необоснованно создающих преимущества определенным поставщикам (успешный опыт поставок на территории одного населенного пункта, наличие на праве собственности оборудования и материальных ресурсов).</a:t>
            </a:r>
          </a:p>
          <a:p>
            <a:pPr marL="342900" indent="450000" algn="just">
              <a:spcBef>
                <a:spcPts val="0"/>
              </a:spcBef>
            </a:pP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Такие требования свидетельствуют об ограничении конкуренции и необоснованном создании преимуществ отдельным участникам закупки, что может послужить основанием для рассмотрения действий заказчика на соответствие требованиям не только Закона № 44-ФЗ, но и требованиям антимонопольного законодательства</a:t>
            </a:r>
          </a:p>
          <a:p>
            <a:endParaRPr lang="ru-RU" dirty="0">
              <a:solidFill>
                <a:schemeClr val="tx2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09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F77B6E8-44FF-D7F0-A961-9069581D0A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484784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00619780-64A0-6781-4B41-1EAE57B5DC14}"/>
              </a:ext>
            </a:extLst>
          </p:cNvPr>
          <p:cNvSpPr txBox="1">
            <a:spLocks/>
          </p:cNvSpPr>
          <p:nvPr/>
        </p:nvSpPr>
        <p:spPr>
          <a:xfrm>
            <a:off x="1187624" y="-27383"/>
            <a:ext cx="7956376" cy="134076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Требование о поставке товара определённого производителя без сопровождения словом «или эквивалент» и отсутствие параметров эквивалентности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700808"/>
            <a:ext cx="7848872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000" algn="just">
              <a:spcBef>
                <a:spcPct val="20000"/>
              </a:spcBef>
            </a:pP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Иногда в документации о закупке заказчики указывают наименование производителя, страны происхождения и торговую марку товара без слов «или </a:t>
            </a: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эквивалент».</a:t>
            </a:r>
          </a:p>
          <a:p>
            <a:pPr lvl="0" indent="450000" algn="just">
              <a:spcBef>
                <a:spcPct val="20000"/>
              </a:spcBef>
            </a:pP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Это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допустимо только в тех случаях, когда заказчик обоснует необходимость обеспечения взаимодействия закупаемых товаров с товарами, которые уже им используются.</a:t>
            </a:r>
          </a:p>
          <a:p>
            <a:pPr lvl="0" indent="450000" algn="just">
              <a:spcBef>
                <a:spcPct val="20000"/>
              </a:spcBef>
            </a:pP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В иных случаях, указание на торговую марку товара без сопровождения слов «или эквивалент» является прямым нарушением Закона № 44-ФЗ.</a:t>
            </a:r>
          </a:p>
          <a:p>
            <a:pPr lvl="0" indent="450000" algn="just">
              <a:spcBef>
                <a:spcPct val="20000"/>
              </a:spcBef>
            </a:pP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Также заказчик обязан установить параметры эквивалентности — максимальные и минимальные значения показателей, а также какие показатели менять нельзя. Не установив параметры эквивалентности, заказчик нарушает Закон № 44-ФЗ.</a:t>
            </a:r>
          </a:p>
        </p:txBody>
      </p:sp>
    </p:spTree>
    <p:extLst>
      <p:ext uri="{BB962C8B-B14F-4D97-AF65-F5344CB8AC3E}">
        <p14:creationId xmlns:p14="http://schemas.microsoft.com/office/powerpoint/2010/main" val="174066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B94EC14-1112-698B-3EF4-60AA9A0D08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080121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EA2144AA-636E-B2FE-8749-DDECC0772612}"/>
              </a:ext>
            </a:extLst>
          </p:cNvPr>
          <p:cNvSpPr txBox="1">
            <a:spLocks/>
          </p:cNvSpPr>
          <p:nvPr/>
        </p:nvSpPr>
        <p:spPr>
          <a:xfrm>
            <a:off x="1115616" y="-27383"/>
            <a:ext cx="7956376" cy="1080120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Когда </a:t>
            </a:r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нельзя </a:t>
            </a:r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применять </a:t>
            </a:r>
            <a:r>
              <a:rPr lang="ru-RU" sz="2000" dirty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условие об изменении </a:t>
            </a:r>
            <a:r>
              <a:rPr lang="ru-RU" sz="2000" dirty="0" smtClean="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объема/количества</a:t>
            </a:r>
            <a:endParaRPr lang="ru-RU" sz="20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340768"/>
            <a:ext cx="79900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450000" algn="just"/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При осуществлении закупок с «неопределенным объемом» (ч.24 ст.22 Закона 44-ФЗ) или закупок в соответствии с постановлением Правительства РФ от 13.01.2014 № 19 «Об установлении случаев, в которых при заключении контракта в документации о закупке указываются формула цены и максимальное значение цены контракт</a:t>
            </a: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». </a:t>
            </a:r>
          </a:p>
          <a:p>
            <a:pPr lvl="0" indent="450000" algn="just"/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Данное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правило связано с тем, что в указанных закупках нет «цены контракта», в контракте устанавливается только максимальное значение цены контракта (лимит), а изменение данного значения в ст</a:t>
            </a: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. 95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Закона 44-ФЗ не предусмотрено.</a:t>
            </a:r>
          </a:p>
          <a:p>
            <a:pPr lvl="0" indent="450000" algn="just"/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Изменение объема/количества не возможно если контрактом не было предусмотрено данное условие.</a:t>
            </a:r>
          </a:p>
          <a:p>
            <a:pPr lvl="0" indent="450000" algn="just"/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Изменение объема/количества </a:t>
            </a: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не допускаются при запросе котировок </a:t>
            </a:r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в соответствии с  п. 4 ч. 6 ст. 50 Закона N </a:t>
            </a:r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44-ФЗ.</a:t>
            </a:r>
            <a:endParaRPr lang="ru-RU" dirty="0"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Liberation Serif" panose="02020603050405020304" pitchFamily="18" charset="0"/>
            </a:endParaRPr>
          </a:p>
          <a:p>
            <a:pPr lvl="0" indent="450000" algn="just"/>
            <a:endParaRPr lang="ru-RU" dirty="0" smtClean="0"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Liberation Serif" panose="02020603050405020304" pitchFamily="18" charset="0"/>
            </a:endParaRPr>
          </a:p>
          <a:p>
            <a:pPr lvl="0" indent="450000" algn="just"/>
            <a:r>
              <a:rPr lang="ru-RU" dirty="0" smtClean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 </a:t>
            </a:r>
            <a:endParaRPr lang="ru-RU" dirty="0"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1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5D9D919-7743-EBA6-C317-4BCA16242A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115616" cy="1008112"/>
          </a:xfrm>
          <a:prstGeom prst="rect">
            <a:avLst/>
          </a:prstGeom>
        </p:spPr>
      </p:pic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1B6C131F-4CAE-61F3-AFFC-C14EBFB35A00}"/>
              </a:ext>
            </a:extLst>
          </p:cNvPr>
          <p:cNvSpPr txBox="1">
            <a:spLocks/>
          </p:cNvSpPr>
          <p:nvPr/>
        </p:nvSpPr>
        <p:spPr>
          <a:xfrm>
            <a:off x="1115616" y="-27383"/>
            <a:ext cx="8028384" cy="100811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kern="1200" spc="-38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000">
                <a:solidFill>
                  <a:schemeClr val="bg1"/>
                </a:solidFill>
                <a:latin typeface="Liberation Serif" panose="02020603050405020304" pitchFamily="18" charset="0"/>
                <a:ea typeface="Ebrima" panose="02000000000000000000" pitchFamily="2" charset="0"/>
                <a:cs typeface="Ebrima" panose="02000000000000000000" pitchFamily="2" charset="0"/>
              </a:rPr>
              <a:t>Ошибки при напралении в реестр РНП</a:t>
            </a:r>
            <a:endParaRPr lang="ru-RU" sz="2000" dirty="0">
              <a:solidFill>
                <a:schemeClr val="bg1"/>
              </a:solidFill>
              <a:latin typeface="Liberation Serif" panose="02020603050405020304" pitchFamily="18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251767E-6CE2-A30D-D5A8-2D43C3C660EC}"/>
              </a:ext>
            </a:extLst>
          </p:cNvPr>
          <p:cNvSpPr txBox="1"/>
          <p:nvPr/>
        </p:nvSpPr>
        <p:spPr>
          <a:xfrm>
            <a:off x="971600" y="1268760"/>
            <a:ext cx="748883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indent="450000" algn="just"/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Обращение о включении информации о поставщике (подрядчике, исполнителе) в РНП нужно направлять не позднее двух рабочих дней, следующих за днем вступления в силу решения заказчика об одностороннем отказе от исполнения контракта.</a:t>
            </a:r>
          </a:p>
          <a:p>
            <a:pPr lvl="0" indent="450000" algn="just"/>
            <a:r>
              <a:rPr lang="ru-RU" dirty="0"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Liberation Serif" panose="02020603050405020304" pitchFamily="18" charset="0"/>
              </a:rPr>
              <a:t>За нарушение сроков направления обращения о включении в РНП должностное лицо  заказчика могут привлечь к административной ответственности по части 2 статьи 7.31 КоАП РФ (штраф 20 тысяч рублей) или по части 1 статьи 19.7.2 КоАП  РФ ( штраф 15 тысяч рублей).</a:t>
            </a:r>
          </a:p>
        </p:txBody>
      </p:sp>
    </p:spTree>
    <p:extLst>
      <p:ext uri="{BB962C8B-B14F-4D97-AF65-F5344CB8AC3E}">
        <p14:creationId xmlns:p14="http://schemas.microsoft.com/office/powerpoint/2010/main" val="166120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2287</TotalTime>
  <Words>1165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Century Gothic</vt:lpstr>
      <vt:lpstr>Courier New</vt:lpstr>
      <vt:lpstr>Ebrima</vt:lpstr>
      <vt:lpstr>Liberation Serif</vt:lpstr>
      <vt:lpstr>Palatino Linotype</vt:lpstr>
      <vt:lpstr>Исполнительная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Приемная</dc:creator>
  <cp:lastModifiedBy>Мугранова Ксения Станиславовна</cp:lastModifiedBy>
  <cp:revision>235</cp:revision>
  <cp:lastPrinted>2022-12-27T05:05:44Z</cp:lastPrinted>
  <dcterms:created xsi:type="dcterms:W3CDTF">2017-02-01T11:22:44Z</dcterms:created>
  <dcterms:modified xsi:type="dcterms:W3CDTF">2024-01-10T10:40:09Z</dcterms:modified>
</cp:coreProperties>
</file>