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media/image6.jpg" ContentType="image/jpg"/>
  <Override PartName="/ppt/media/image7.jpg" ContentType="image/jpg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969" r:id="rId2"/>
  </p:sldMasterIdLst>
  <p:notesMasterIdLst>
    <p:notesMasterId r:id="rId16"/>
  </p:notesMasterIdLst>
  <p:sldIdLst>
    <p:sldId id="256" r:id="rId3"/>
    <p:sldId id="301" r:id="rId4"/>
    <p:sldId id="338" r:id="rId5"/>
    <p:sldId id="354" r:id="rId6"/>
    <p:sldId id="355" r:id="rId7"/>
    <p:sldId id="357" r:id="rId8"/>
    <p:sldId id="359" r:id="rId9"/>
    <p:sldId id="360" r:id="rId10"/>
    <p:sldId id="362" r:id="rId11"/>
    <p:sldId id="363" r:id="rId12"/>
    <p:sldId id="364" r:id="rId13"/>
    <p:sldId id="361" r:id="rId14"/>
    <p:sldId id="340" r:id="rId15"/>
  </p:sldIdLst>
  <p:sldSz cx="6858000" cy="5143500"/>
  <p:notesSz cx="6797675" cy="9926638"/>
  <p:defaultTextStyle>
    <a:defPPr>
      <a:defRPr lang="ru-RU"/>
    </a:defPPr>
    <a:lvl1pPr marL="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1620" userDrawn="1">
          <p15:clr>
            <a:srgbClr val="A4A3A4"/>
          </p15:clr>
        </p15:guide>
        <p15:guide id="4" pos="216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lalikina" initials="A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EAEA"/>
    <a:srgbClr val="030395"/>
    <a:srgbClr val="EC75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3973" autoAdjust="0"/>
  </p:normalViewPr>
  <p:slideViewPr>
    <p:cSldViewPr snapToGrid="0">
      <p:cViewPr varScale="1">
        <p:scale>
          <a:sx n="147" d="100"/>
          <a:sy n="147" d="100"/>
        </p:scale>
        <p:origin x="1542" y="120"/>
      </p:cViewPr>
      <p:guideLst>
        <p:guide orient="horz" pos="2160"/>
        <p:guide pos="2880"/>
        <p:guide orient="horz" pos="16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_____Microsoft_Excel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&#1044;&#1080;&#1072;&#1075;&#1088;&#1072;&#1084;&#1084;&#1072;%20&#1074;%20Microsoft%20PowerPoint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gradFill>
                <a:gsLst>
                  <a:gs pos="100000">
                    <a:schemeClr val="accent1">
                      <a:lumMod val="60000"/>
                      <a:lumOff val="40000"/>
                    </a:schemeClr>
                  </a:gs>
                  <a:gs pos="0">
                    <a:schemeClr val="accent1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6F3-4113-A2F9-A45281E00912}"/>
              </c:ext>
            </c:extLst>
          </c:dPt>
          <c:dPt>
            <c:idx val="1"/>
            <c:bubble3D val="0"/>
            <c:spPr>
              <a:gradFill>
                <a:gsLst>
                  <a:gs pos="100000">
                    <a:schemeClr val="accent2">
                      <a:lumMod val="60000"/>
                      <a:lumOff val="40000"/>
                    </a:schemeClr>
                  </a:gs>
                  <a:gs pos="0">
                    <a:schemeClr val="accent2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6F3-4113-A2F9-A45281E00912}"/>
              </c:ext>
            </c:extLst>
          </c:dPt>
          <c:dPt>
            <c:idx val="2"/>
            <c:bubble3D val="0"/>
            <c:spPr>
              <a:gradFill>
                <a:gsLst>
                  <a:gs pos="100000">
                    <a:schemeClr val="accent3">
                      <a:lumMod val="60000"/>
                      <a:lumOff val="40000"/>
                    </a:schemeClr>
                  </a:gs>
                  <a:gs pos="0">
                    <a:schemeClr val="accent3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66F3-4113-A2F9-A45281E00912}"/>
              </c:ext>
            </c:extLst>
          </c:dPt>
          <c:dPt>
            <c:idx val="3"/>
            <c:bubble3D val="0"/>
            <c:spPr>
              <a:gradFill>
                <a:gsLst>
                  <a:gs pos="100000">
                    <a:schemeClr val="accent4">
                      <a:lumMod val="60000"/>
                      <a:lumOff val="40000"/>
                    </a:schemeClr>
                  </a:gs>
                  <a:gs pos="0">
                    <a:schemeClr val="accent4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66F3-4113-A2F9-A45281E00912}"/>
              </c:ext>
            </c:extLst>
          </c:dPt>
          <c:dPt>
            <c:idx val="4"/>
            <c:bubble3D val="0"/>
            <c:spPr>
              <a:gradFill>
                <a:gsLst>
                  <a:gs pos="100000">
                    <a:schemeClr val="accent5">
                      <a:lumMod val="60000"/>
                      <a:lumOff val="40000"/>
                    </a:schemeClr>
                  </a:gs>
                  <a:gs pos="0">
                    <a:schemeClr val="accent5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66F3-4113-A2F9-A45281E00912}"/>
              </c:ext>
            </c:extLst>
          </c:dPt>
          <c:dPt>
            <c:idx val="5"/>
            <c:bubble3D val="0"/>
            <c:spPr>
              <a:gradFill>
                <a:gsLst>
                  <a:gs pos="100000">
                    <a:schemeClr val="accent6">
                      <a:lumMod val="60000"/>
                      <a:lumOff val="40000"/>
                    </a:schemeClr>
                  </a:gs>
                  <a:gs pos="0">
                    <a:schemeClr val="accent6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66F3-4113-A2F9-A45281E00912}"/>
              </c:ext>
            </c:extLst>
          </c:dPt>
          <c:dPt>
            <c:idx val="6"/>
            <c:bubble3D val="0"/>
            <c:spPr>
              <a:gradFill>
                <a:gsLst>
                  <a:gs pos="100000">
                    <a:schemeClr val="accent1">
                      <a:lumMod val="60000"/>
                      <a:lumMod val="60000"/>
                      <a:lumOff val="40000"/>
                    </a:schemeClr>
                  </a:gs>
                  <a:gs pos="0">
                    <a:schemeClr val="accent1">
                      <a:lumMod val="60000"/>
                    </a:schemeClr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66F3-4113-A2F9-A45281E0091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Лист1!$J$10:$J$16</c:f>
              <c:strCache>
                <c:ptCount val="7"/>
                <c:pt idx="0">
                  <c:v>Нарушение при выборе кода ОКПД</c:v>
                </c:pt>
                <c:pt idx="1">
                  <c:v>Нарушение при описании объекта закупки</c:v>
                </c:pt>
                <c:pt idx="2">
                  <c:v>Нарушение при определении НМЦК</c:v>
                </c:pt>
                <c:pt idx="3">
                  <c:v>Нарушение при исполнении контракта</c:v>
                </c:pt>
                <c:pt idx="4">
                  <c:v>Нарушение при установлении требований к составу заявки</c:v>
                </c:pt>
                <c:pt idx="5">
                  <c:v>Проблемы применения типовых контрактов</c:v>
                </c:pt>
                <c:pt idx="6">
                  <c:v>Неверно сформирован ИКЗ</c:v>
                </c:pt>
              </c:strCache>
            </c:strRef>
          </c:cat>
          <c:val>
            <c:numRef>
              <c:f>Лист1!$K$10:$K$16</c:f>
              <c:numCache>
                <c:formatCode>0%</c:formatCode>
                <c:ptCount val="7"/>
                <c:pt idx="0">
                  <c:v>0.12</c:v>
                </c:pt>
                <c:pt idx="1">
                  <c:v>0.05</c:v>
                </c:pt>
                <c:pt idx="2">
                  <c:v>0.08</c:v>
                </c:pt>
                <c:pt idx="3">
                  <c:v>0.38</c:v>
                </c:pt>
                <c:pt idx="4">
                  <c:v>0.06</c:v>
                </c:pt>
                <c:pt idx="5">
                  <c:v>0.03</c:v>
                </c:pt>
                <c:pt idx="6">
                  <c:v>0.28000000000000003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66F3-4113-A2F9-A45281E00912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/>
      <c:overlay val="0"/>
      <c:spPr>
        <a:solidFill>
          <a:schemeClr val="lt1">
            <a:alpha val="50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pattFill prst="dkDnDiag">
      <a:fgClr>
        <a:schemeClr val="lt1"/>
      </a:fgClr>
      <a:bgClr>
        <a:schemeClr val="dk1">
          <a:lumMod val="10000"/>
          <a:lumOff val="90000"/>
        </a:schemeClr>
      </a:bgClr>
    </a:patt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8885870516185476"/>
          <c:y val="5.0925925925925923E-2"/>
          <c:w val="0.45721784776902885"/>
          <c:h val="0.8416746864975212"/>
        </c:manualLayout>
      </c:layout>
      <c:barChart>
        <c:barDir val="bar"/>
        <c:grouping val="clustered"/>
        <c:varyColors val="0"/>
        <c:ser>
          <c:idx val="0"/>
          <c:order val="0"/>
          <c:spPr>
            <a:gradFill flip="none" rotWithShape="1">
              <a:gsLst>
                <a:gs pos="0">
                  <a:schemeClr val="accent1"/>
                </a:gs>
                <a:gs pos="75000">
                  <a:schemeClr val="accent1">
                    <a:lumMod val="60000"/>
                    <a:lumOff val="40000"/>
                  </a:schemeClr>
                </a:gs>
                <a:gs pos="51000">
                  <a:schemeClr val="accent1">
                    <a:alpha val="75000"/>
                  </a:schemeClr>
                </a:gs>
                <a:gs pos="100000">
                  <a:schemeClr val="accent1">
                    <a:lumMod val="20000"/>
                    <a:lumOff val="80000"/>
                    <a:alpha val="15000"/>
                  </a:schemeClr>
                </a:gs>
              </a:gsLst>
              <a:lin ang="10800000" scaled="1"/>
              <a:tileRect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Лист1!$E$2:$E$6</c:f>
              <c:strCache>
                <c:ptCount val="5"/>
                <c:pt idx="0">
                  <c:v>установленные характеристики товара не в соответствии с ГОСТ</c:v>
                </c:pt>
                <c:pt idx="1">
                  <c:v>ссылки на неактуальные ГОСТы</c:v>
                </c:pt>
                <c:pt idx="2">
                  <c:v>заказчик не обосновал необходимость привести дополнительные характеристики объекта закупки</c:v>
                </c:pt>
                <c:pt idx="3">
                  <c:v>описание объекта закупки составлено без учета характеристик позиции из  КТРУ</c:v>
                </c:pt>
                <c:pt idx="4">
                  <c:v>наименование объекта закупки отличается от указанного в КТРУ</c:v>
                </c:pt>
              </c:strCache>
            </c:strRef>
          </c:cat>
          <c:val>
            <c:numRef>
              <c:f>Лист1!$F$2:$F$6</c:f>
              <c:numCache>
                <c:formatCode>0%</c:formatCode>
                <c:ptCount val="5"/>
                <c:pt idx="0">
                  <c:v>0.02</c:v>
                </c:pt>
                <c:pt idx="1">
                  <c:v>0.4</c:v>
                </c:pt>
                <c:pt idx="2">
                  <c:v>0.12</c:v>
                </c:pt>
                <c:pt idx="3">
                  <c:v>0.18</c:v>
                </c:pt>
                <c:pt idx="4">
                  <c:v>0.28000000000000003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19F-4DD2-879C-F451FCF700EA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326"/>
        <c:overlap val="-58"/>
        <c:axId val="446937544"/>
        <c:axId val="446938856"/>
      </c:barChart>
      <c:catAx>
        <c:axId val="4469375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15000"/>
                <a:lumOff val="85000"/>
              </a:schemeClr>
            </a:solidFill>
            <a:round/>
            <a:headEnd type="none" w="sm" len="sm"/>
            <a:tailEnd type="none" w="sm" len="sm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46938856"/>
        <c:crosses val="autoZero"/>
        <c:auto val="1"/>
        <c:lblAlgn val="ctr"/>
        <c:lblOffset val="100"/>
        <c:noMultiLvlLbl val="0"/>
      </c:catAx>
      <c:valAx>
        <c:axId val="446938856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99000">
                    <a:schemeClr val="tx1">
                      <a:lumMod val="25000"/>
                      <a:lumOff val="75000"/>
                    </a:schemeClr>
                  </a:gs>
                  <a:gs pos="0">
                    <a:schemeClr val="tx1">
                      <a:lumMod val="15000"/>
                      <a:lumOff val="8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469375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gradFill flip="none" rotWithShape="1">
              <a:gsLst>
                <a:gs pos="0">
                  <a:schemeClr val="accent1"/>
                </a:gs>
                <a:gs pos="75000">
                  <a:schemeClr val="accent1">
                    <a:lumMod val="60000"/>
                    <a:lumOff val="40000"/>
                  </a:schemeClr>
                </a:gs>
                <a:gs pos="51000">
                  <a:schemeClr val="accent1">
                    <a:alpha val="75000"/>
                  </a:schemeClr>
                </a:gs>
                <a:gs pos="100000">
                  <a:schemeClr val="accent1">
                    <a:lumMod val="20000"/>
                    <a:lumOff val="80000"/>
                    <a:alpha val="15000"/>
                  </a:schemeClr>
                </a:gs>
              </a:gsLst>
              <a:lin ang="10800000" scaled="1"/>
              <a:tileRect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Лист1!$H$1:$H$4</c:f>
              <c:strCache>
                <c:ptCount val="4"/>
                <c:pt idx="0">
                  <c:v>Запрос коммерческих предложений у поставщиков не осуществляющих виды деятельности в отношении планируемой закупки</c:v>
                </c:pt>
                <c:pt idx="1">
                  <c:v>Некорректное применение методов обоснования НМЦК</c:v>
                </c:pt>
                <c:pt idx="2">
                  <c:v>Использование для определения НМЦК информации о ценах товаров, работ, услуг из коммерческих  предложений с истекшим сроком действия указанной в них цены</c:v>
                </c:pt>
                <c:pt idx="3">
                  <c:v>Использование информации о ценах товаров, работ, услуг, не соответствующих рыночным ценам  идентичных (однородных) товаров, работ, услуг, планируемых к закупкам (завышение НМЦК).
</c:v>
                </c:pt>
              </c:strCache>
            </c:strRef>
          </c:cat>
          <c:val>
            <c:numRef>
              <c:f>Лист1!$I$1:$I$4</c:f>
              <c:numCache>
                <c:formatCode>0%</c:formatCode>
                <c:ptCount val="4"/>
                <c:pt idx="0">
                  <c:v>0.28000000000000003</c:v>
                </c:pt>
                <c:pt idx="1">
                  <c:v>0.32</c:v>
                </c:pt>
                <c:pt idx="2">
                  <c:v>0.22</c:v>
                </c:pt>
                <c:pt idx="3">
                  <c:v>0.18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E1D-4ACC-95E6-20DAAE329D84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326"/>
        <c:overlap val="-58"/>
        <c:axId val="536127952"/>
        <c:axId val="536130576"/>
      </c:barChart>
      <c:catAx>
        <c:axId val="53612795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15000"/>
                <a:lumOff val="85000"/>
              </a:schemeClr>
            </a:solidFill>
            <a:round/>
            <a:headEnd type="none" w="sm" len="sm"/>
            <a:tailEnd type="none" w="sm" len="sm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Liberation Serif" panose="02020603050405020304" pitchFamily="18" charset="0"/>
                <a:ea typeface="+mn-ea"/>
                <a:cs typeface="+mn-cs"/>
              </a:defRPr>
            </a:pPr>
            <a:endParaRPr lang="ru-RU"/>
          </a:p>
        </c:txPr>
        <c:crossAx val="536130576"/>
        <c:crosses val="autoZero"/>
        <c:auto val="1"/>
        <c:lblAlgn val="ctr"/>
        <c:lblOffset val="100"/>
        <c:noMultiLvlLbl val="0"/>
      </c:catAx>
      <c:valAx>
        <c:axId val="536130576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99000">
                    <a:schemeClr val="tx1">
                      <a:lumMod val="25000"/>
                      <a:lumOff val="75000"/>
                    </a:schemeClr>
                  </a:gs>
                  <a:gs pos="0">
                    <a:schemeClr val="tx1">
                      <a:lumMod val="15000"/>
                      <a:lumOff val="8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5361279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8101287480987659"/>
          <c:y val="5.1899823310265096E-2"/>
          <c:w val="0.47146208383350008"/>
          <c:h val="0.83864690436315159"/>
        </c:manualLayout>
      </c:layout>
      <c:barChart>
        <c:barDir val="bar"/>
        <c:grouping val="clustered"/>
        <c:varyColors val="0"/>
        <c:ser>
          <c:idx val="0"/>
          <c:order val="0"/>
          <c:spPr>
            <a:gradFill flip="none" rotWithShape="1">
              <a:gsLst>
                <a:gs pos="0">
                  <a:schemeClr val="accent1"/>
                </a:gs>
                <a:gs pos="75000">
                  <a:schemeClr val="accent1">
                    <a:lumMod val="60000"/>
                    <a:lumOff val="40000"/>
                  </a:schemeClr>
                </a:gs>
                <a:gs pos="51000">
                  <a:schemeClr val="accent1">
                    <a:alpha val="75000"/>
                  </a:schemeClr>
                </a:gs>
                <a:gs pos="100000">
                  <a:schemeClr val="accent1">
                    <a:lumMod val="20000"/>
                    <a:lumOff val="80000"/>
                    <a:alpha val="15000"/>
                  </a:schemeClr>
                </a:gs>
              </a:gsLst>
              <a:lin ang="10800000" scaled="1"/>
              <a:tileRect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'[Диаграмма в Microsoft PowerPoint]Лист1'!$A$27:$A$30</c:f>
              <c:strCache>
                <c:ptCount val="4"/>
                <c:pt idx="0">
                  <c:v>Ненаправление в реестр контрактов информации об исполнении контракта </c:v>
                </c:pt>
                <c:pt idx="1">
                  <c:v>Направление информации с  нарушением срока</c:v>
                </c:pt>
                <c:pt idx="2">
                  <c:v>Ненаправление заказчиком требований об уплате неустоек (штрафов, пеней)</c:v>
                </c:pt>
                <c:pt idx="3">
                  <c:v>Внесение изменений в контракт, в случаях не предусмотренных Законом о контрактной системе, а  также расторжение контракта по соглашению сторон, когда есть основания для расторжения в  одностороннем порядке</c:v>
                </c:pt>
              </c:strCache>
            </c:strRef>
          </c:cat>
          <c:val>
            <c:numRef>
              <c:f>'[Диаграмма в Microsoft PowerPoint]Лист1'!$B$27:$B$30</c:f>
              <c:numCache>
                <c:formatCode>0%</c:formatCode>
                <c:ptCount val="4"/>
                <c:pt idx="0">
                  <c:v>0.2</c:v>
                </c:pt>
                <c:pt idx="1">
                  <c:v>0.68</c:v>
                </c:pt>
                <c:pt idx="2">
                  <c:v>0.11</c:v>
                </c:pt>
                <c:pt idx="3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052-4EB8-A565-E9782A8B6A43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326"/>
        <c:overlap val="-58"/>
        <c:axId val="476613752"/>
        <c:axId val="476609160"/>
      </c:barChart>
      <c:catAx>
        <c:axId val="47661375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15000"/>
                <a:lumOff val="85000"/>
              </a:schemeClr>
            </a:solidFill>
            <a:round/>
            <a:headEnd type="none" w="sm" len="sm"/>
            <a:tailEnd type="none" w="sm" len="sm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76609160"/>
        <c:crosses val="autoZero"/>
        <c:auto val="1"/>
        <c:lblAlgn val="ctr"/>
        <c:lblOffset val="100"/>
        <c:noMultiLvlLbl val="0"/>
      </c:catAx>
      <c:valAx>
        <c:axId val="476609160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99000">
                    <a:schemeClr val="tx1">
                      <a:lumMod val="25000"/>
                      <a:lumOff val="75000"/>
                    </a:schemeClr>
                  </a:gs>
                  <a:gs pos="0">
                    <a:schemeClr val="tx1">
                      <a:lumMod val="15000"/>
                      <a:lumOff val="8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766137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6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/>
        </a:fgClr>
        <a:bgClr>
          <a:schemeClr val="dk1">
            <a:lumMod val="10000"/>
            <a:lumOff val="90000"/>
          </a:schemeClr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508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50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2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10800000" scaled="1"/>
        <a:tileRect/>
      </a:gra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10800000" scaled="1"/>
        <a:tileRect/>
      </a:gra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46000">
            <a:schemeClr val="phClr"/>
          </a:gs>
          <a:gs pos="100000">
            <a:schemeClr val="phClr">
              <a:lumMod val="20000"/>
              <a:lumOff val="80000"/>
              <a:alpha val="0"/>
            </a:schemeClr>
          </a:gs>
        </a:gsLst>
        <a:path path="circle">
          <a:fillToRect l="50000" t="-80000" r="50000" b="180000"/>
        </a:path>
      </a:gradFill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99000">
              <a:schemeClr val="tx1">
                <a:lumMod val="25000"/>
                <a:lumOff val="75000"/>
              </a:schemeClr>
            </a:gs>
            <a:gs pos="0">
              <a:schemeClr val="tx1">
                <a:lumMod val="15000"/>
                <a:lumOff val="85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tx1">
                <a:lumMod val="15000"/>
                <a:lumOff val="85000"/>
              </a:schemeClr>
            </a:gs>
            <a:gs pos="0">
              <a:schemeClr val="tx1">
                <a:lumMod val="5000"/>
                <a:lumOff val="95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00" b="1" kern="1200" cap="all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2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10800000" scaled="1"/>
        <a:tileRect/>
      </a:gra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10800000" scaled="1"/>
        <a:tileRect/>
      </a:gra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46000">
            <a:schemeClr val="phClr"/>
          </a:gs>
          <a:gs pos="100000">
            <a:schemeClr val="phClr">
              <a:lumMod val="20000"/>
              <a:lumOff val="80000"/>
              <a:alpha val="0"/>
            </a:schemeClr>
          </a:gs>
        </a:gsLst>
        <a:path path="circle">
          <a:fillToRect l="50000" t="-80000" r="50000" b="180000"/>
        </a:path>
      </a:gradFill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99000">
              <a:schemeClr val="tx1">
                <a:lumMod val="25000"/>
                <a:lumOff val="75000"/>
              </a:schemeClr>
            </a:gs>
            <a:gs pos="0">
              <a:schemeClr val="tx1">
                <a:lumMod val="15000"/>
                <a:lumOff val="85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tx1">
                <a:lumMod val="15000"/>
                <a:lumOff val="85000"/>
              </a:schemeClr>
            </a:gs>
            <a:gs pos="0">
              <a:schemeClr val="tx1">
                <a:lumMod val="5000"/>
                <a:lumOff val="95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00" b="1" kern="1200" cap="all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2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10800000" scaled="1"/>
        <a:tileRect/>
      </a:gra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10800000" scaled="1"/>
        <a:tileRect/>
      </a:gra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46000">
            <a:schemeClr val="phClr"/>
          </a:gs>
          <a:gs pos="100000">
            <a:schemeClr val="phClr">
              <a:lumMod val="20000"/>
              <a:lumOff val="80000"/>
              <a:alpha val="0"/>
            </a:schemeClr>
          </a:gs>
        </a:gsLst>
        <a:path path="circle">
          <a:fillToRect l="50000" t="-80000" r="50000" b="180000"/>
        </a:path>
      </a:gradFill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99000">
              <a:schemeClr val="tx1">
                <a:lumMod val="25000"/>
                <a:lumOff val="75000"/>
              </a:schemeClr>
            </a:gs>
            <a:gs pos="0">
              <a:schemeClr val="tx1">
                <a:lumMod val="15000"/>
                <a:lumOff val="85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tx1">
                <a:lumMod val="15000"/>
                <a:lumOff val="85000"/>
              </a:schemeClr>
            </a:gs>
            <a:gs pos="0">
              <a:schemeClr val="tx1">
                <a:lumMod val="5000"/>
                <a:lumOff val="95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00" b="1" kern="1200" cap="all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8A5D398-E1EA-4872-8147-B15B28EC2D9A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149C858-E282-4316-99AB-FE4361E0CDC7}">
      <dgm:prSet phldrT="[Текст]" custT="1"/>
      <dgm:spPr/>
      <dgm:t>
        <a:bodyPr/>
        <a:lstStyle/>
        <a:p>
          <a:endParaRPr lang="ru-RU" sz="900" dirty="0">
            <a:latin typeface="Liberation Serif" panose="02020603050405020304" pitchFamily="18" charset="0"/>
          </a:endParaRPr>
        </a:p>
      </dgm:t>
    </dgm:pt>
    <dgm:pt modelId="{7ECAFDC9-1856-48F3-B7D4-6837BE308F71}" type="parTrans" cxnId="{06370E8A-DB4B-43E8-A6AC-CDB06C561E2F}">
      <dgm:prSet/>
      <dgm:spPr/>
      <dgm:t>
        <a:bodyPr/>
        <a:lstStyle/>
        <a:p>
          <a:endParaRPr lang="ru-RU"/>
        </a:p>
      </dgm:t>
    </dgm:pt>
    <dgm:pt modelId="{CB00AB5E-65A4-40CD-9E4E-9BD214065990}" type="sibTrans" cxnId="{06370E8A-DB4B-43E8-A6AC-CDB06C561E2F}">
      <dgm:prSet/>
      <dgm:spPr/>
      <dgm:t>
        <a:bodyPr/>
        <a:lstStyle/>
        <a:p>
          <a:endParaRPr lang="ru-RU"/>
        </a:p>
      </dgm:t>
    </dgm:pt>
    <dgm:pt modelId="{32A933C7-1D2F-43FF-A846-DF5C29D68324}">
      <dgm:prSet phldrT="[Текст]"/>
      <dgm:spPr/>
      <dgm:t>
        <a:bodyPr/>
        <a:lstStyle/>
        <a:p>
          <a:pPr algn="l"/>
          <a:endParaRPr lang="ru-RU" sz="800" dirty="0"/>
        </a:p>
      </dgm:t>
    </dgm:pt>
    <dgm:pt modelId="{490A9B5F-506C-4E75-BC18-2116CE0C6CC8}" type="parTrans" cxnId="{0B8AE87B-F852-4750-99EA-F459C63CF993}">
      <dgm:prSet/>
      <dgm:spPr/>
      <dgm:t>
        <a:bodyPr/>
        <a:lstStyle/>
        <a:p>
          <a:endParaRPr lang="ru-RU"/>
        </a:p>
      </dgm:t>
    </dgm:pt>
    <dgm:pt modelId="{07CAFD09-D141-4DBF-A80E-91926CC8D052}" type="sibTrans" cxnId="{0B8AE87B-F852-4750-99EA-F459C63CF993}">
      <dgm:prSet/>
      <dgm:spPr/>
      <dgm:t>
        <a:bodyPr/>
        <a:lstStyle/>
        <a:p>
          <a:endParaRPr lang="ru-RU"/>
        </a:p>
      </dgm:t>
    </dgm:pt>
    <dgm:pt modelId="{F340A43D-999F-413E-85D2-47F76AEC3B8D}">
      <dgm:prSet phldrT="[Текст]" custT="1"/>
      <dgm:spPr/>
      <dgm:t>
        <a:bodyPr/>
        <a:lstStyle/>
        <a:p>
          <a:pPr algn="l"/>
          <a:endParaRPr lang="ru-RU" sz="800" dirty="0">
            <a:latin typeface="Liberation Serif" panose="02020603050405020304" pitchFamily="18" charset="0"/>
          </a:endParaRPr>
        </a:p>
      </dgm:t>
    </dgm:pt>
    <dgm:pt modelId="{080D1D14-F77F-4B70-8AE2-A3C174AC21EC}" type="parTrans" cxnId="{8831C34D-675A-4649-9A70-89A1C0393BA8}">
      <dgm:prSet/>
      <dgm:spPr/>
      <dgm:t>
        <a:bodyPr/>
        <a:lstStyle/>
        <a:p>
          <a:endParaRPr lang="ru-RU"/>
        </a:p>
      </dgm:t>
    </dgm:pt>
    <dgm:pt modelId="{E9588382-A113-4ADD-A3C9-1BCB1AC28811}" type="sibTrans" cxnId="{8831C34D-675A-4649-9A70-89A1C0393BA8}">
      <dgm:prSet/>
      <dgm:spPr/>
      <dgm:t>
        <a:bodyPr/>
        <a:lstStyle/>
        <a:p>
          <a:endParaRPr lang="ru-RU"/>
        </a:p>
      </dgm:t>
    </dgm:pt>
    <dgm:pt modelId="{8D4C8D69-F52E-4C20-A00C-C9C0383D29C4}">
      <dgm:prSet custT="1"/>
      <dgm:spPr/>
      <dgm:t>
        <a:bodyPr/>
        <a:lstStyle/>
        <a:p>
          <a:r>
            <a:rPr lang="ru-RU" sz="800" dirty="0" smtClean="0">
              <a:latin typeface="Liberation Serif" panose="02020603050405020304" pitchFamily="18" charset="0"/>
            </a:rPr>
            <a:t>Муниципальное казенное учреждение «Административно-хозяйственное управление»</a:t>
          </a:r>
          <a:endParaRPr lang="ru-RU" sz="800" dirty="0">
            <a:latin typeface="Liberation Serif" panose="02020603050405020304" pitchFamily="18" charset="0"/>
          </a:endParaRPr>
        </a:p>
      </dgm:t>
    </dgm:pt>
    <dgm:pt modelId="{EABDE719-34F6-4AAE-8AB7-3782F151B454}" type="parTrans" cxnId="{9C2ABD56-592F-425A-A59F-1B78824DD027}">
      <dgm:prSet/>
      <dgm:spPr/>
      <dgm:t>
        <a:bodyPr/>
        <a:lstStyle/>
        <a:p>
          <a:endParaRPr lang="ru-RU"/>
        </a:p>
      </dgm:t>
    </dgm:pt>
    <dgm:pt modelId="{C469B3E1-41F0-437B-B71B-66642FE00409}" type="sibTrans" cxnId="{9C2ABD56-592F-425A-A59F-1B78824DD027}">
      <dgm:prSet/>
      <dgm:spPr/>
      <dgm:t>
        <a:bodyPr/>
        <a:lstStyle/>
        <a:p>
          <a:endParaRPr lang="ru-RU"/>
        </a:p>
      </dgm:t>
    </dgm:pt>
    <dgm:pt modelId="{C3B92A13-11C4-48AA-A588-BE584EDD586E}">
      <dgm:prSet custT="1"/>
      <dgm:spPr/>
      <dgm:t>
        <a:bodyPr/>
        <a:lstStyle/>
        <a:p>
          <a:r>
            <a:rPr lang="ru-RU" sz="800" dirty="0" smtClean="0">
              <a:latin typeface="Liberation Serif" panose="02020603050405020304" pitchFamily="18" charset="0"/>
            </a:rPr>
            <a:t>Муниципальное бюджетное учреждение культуры «Верхнепышминский парк культуры и отдыха»</a:t>
          </a:r>
          <a:endParaRPr lang="ru-RU" sz="800" dirty="0">
            <a:latin typeface="Liberation Serif" panose="02020603050405020304" pitchFamily="18" charset="0"/>
          </a:endParaRPr>
        </a:p>
      </dgm:t>
    </dgm:pt>
    <dgm:pt modelId="{9401590B-DFC6-4D71-941A-80124F1C951B}" type="parTrans" cxnId="{DE4DAB06-981D-45AF-A5FD-92D4A0DBF7D8}">
      <dgm:prSet/>
      <dgm:spPr/>
      <dgm:t>
        <a:bodyPr/>
        <a:lstStyle/>
        <a:p>
          <a:endParaRPr lang="ru-RU"/>
        </a:p>
      </dgm:t>
    </dgm:pt>
    <dgm:pt modelId="{EC910440-C2CC-4B19-B634-F3A2D8004C92}" type="sibTrans" cxnId="{DE4DAB06-981D-45AF-A5FD-92D4A0DBF7D8}">
      <dgm:prSet/>
      <dgm:spPr/>
      <dgm:t>
        <a:bodyPr/>
        <a:lstStyle/>
        <a:p>
          <a:endParaRPr lang="ru-RU"/>
        </a:p>
      </dgm:t>
    </dgm:pt>
    <dgm:pt modelId="{19949E36-B9E0-42C2-B09F-E0EA189B2509}">
      <dgm:prSet custT="1"/>
      <dgm:spPr/>
      <dgm:t>
        <a:bodyPr/>
        <a:lstStyle/>
        <a:p>
          <a:r>
            <a:rPr lang="ru-RU" sz="800" dirty="0" smtClean="0">
              <a:latin typeface="Liberation Serif" panose="02020603050405020304" pitchFamily="18" charset="0"/>
            </a:rPr>
            <a:t>Муниципальное бюджетное учреждение «Верхнепышминский исторический музей»</a:t>
          </a:r>
          <a:endParaRPr lang="ru-RU" sz="800" dirty="0">
            <a:latin typeface="Liberation Serif" panose="02020603050405020304" pitchFamily="18" charset="0"/>
          </a:endParaRPr>
        </a:p>
      </dgm:t>
    </dgm:pt>
    <dgm:pt modelId="{F7696EDB-4FC4-4FA4-8906-CD2A9A1469EB}" type="parTrans" cxnId="{B0DD8927-A762-4D6B-83F5-6C0D0CAEB102}">
      <dgm:prSet/>
      <dgm:spPr/>
      <dgm:t>
        <a:bodyPr/>
        <a:lstStyle/>
        <a:p>
          <a:endParaRPr lang="ru-RU"/>
        </a:p>
      </dgm:t>
    </dgm:pt>
    <dgm:pt modelId="{C5CC4345-3210-4D6D-B6BB-80D1F1A560BA}" type="sibTrans" cxnId="{B0DD8927-A762-4D6B-83F5-6C0D0CAEB102}">
      <dgm:prSet/>
      <dgm:spPr/>
      <dgm:t>
        <a:bodyPr/>
        <a:lstStyle/>
        <a:p>
          <a:endParaRPr lang="ru-RU"/>
        </a:p>
      </dgm:t>
    </dgm:pt>
    <dgm:pt modelId="{10121A61-8B94-4AC1-A4E3-AC7DB60514F0}">
      <dgm:prSet phldrT="[Текст]" custT="1"/>
      <dgm:spPr/>
      <dgm:t>
        <a:bodyPr/>
        <a:lstStyle/>
        <a:p>
          <a:r>
            <a:rPr lang="ru-RU" sz="800" dirty="0" smtClean="0">
              <a:latin typeface="Liberation Serif" panose="02020603050405020304" pitchFamily="18" charset="0"/>
            </a:rPr>
            <a:t>Муниципальное бюджетное учреждение «Специализированная похоронная служба»</a:t>
          </a:r>
          <a:endParaRPr lang="ru-RU" sz="800" dirty="0">
            <a:latin typeface="Liberation Serif" panose="02020603050405020304" pitchFamily="18" charset="0"/>
          </a:endParaRPr>
        </a:p>
      </dgm:t>
    </dgm:pt>
    <dgm:pt modelId="{800F449C-3473-46CC-83C0-488E7B509B59}" type="sibTrans" cxnId="{D31A274F-EA03-46E6-B0F7-540DBC3F55B6}">
      <dgm:prSet/>
      <dgm:spPr/>
      <dgm:t>
        <a:bodyPr/>
        <a:lstStyle/>
        <a:p>
          <a:endParaRPr lang="ru-RU"/>
        </a:p>
      </dgm:t>
    </dgm:pt>
    <dgm:pt modelId="{972F791E-5B39-4F60-90A0-75223554DF07}" type="parTrans" cxnId="{D31A274F-EA03-46E6-B0F7-540DBC3F55B6}">
      <dgm:prSet/>
      <dgm:spPr/>
      <dgm:t>
        <a:bodyPr/>
        <a:lstStyle/>
        <a:p>
          <a:endParaRPr lang="ru-RU"/>
        </a:p>
      </dgm:t>
    </dgm:pt>
    <dgm:pt modelId="{4EB94441-08B7-4885-9C2B-39245B412FF1}">
      <dgm:prSet custT="1"/>
      <dgm:spPr/>
      <dgm:t>
        <a:bodyPr/>
        <a:lstStyle/>
        <a:p>
          <a:pPr algn="l"/>
          <a:r>
            <a:rPr lang="ru-RU" sz="800" dirty="0" smtClean="0">
              <a:latin typeface="Liberation Serif" panose="02020603050405020304" pitchFamily="18" charset="0"/>
            </a:rPr>
            <a:t>Муниципальное бюджетное учреждение «Специализированная похоронная служба»</a:t>
          </a:r>
          <a:endParaRPr lang="ru-RU" sz="800" dirty="0">
            <a:latin typeface="Liberation Serif" panose="02020603050405020304" pitchFamily="18" charset="0"/>
          </a:endParaRPr>
        </a:p>
      </dgm:t>
    </dgm:pt>
    <dgm:pt modelId="{17BB7A1C-D1D3-4C64-94B3-D31EFFAB6745}" type="parTrans" cxnId="{F0A6BF2B-C94A-4DF8-8085-414C7EDFAF78}">
      <dgm:prSet/>
      <dgm:spPr/>
      <dgm:t>
        <a:bodyPr/>
        <a:lstStyle/>
        <a:p>
          <a:endParaRPr lang="ru-RU"/>
        </a:p>
      </dgm:t>
    </dgm:pt>
    <dgm:pt modelId="{20F406CB-CA65-4FC9-B38E-CBC73757E78A}" type="sibTrans" cxnId="{F0A6BF2B-C94A-4DF8-8085-414C7EDFAF78}">
      <dgm:prSet/>
      <dgm:spPr/>
      <dgm:t>
        <a:bodyPr/>
        <a:lstStyle/>
        <a:p>
          <a:endParaRPr lang="ru-RU"/>
        </a:p>
      </dgm:t>
    </dgm:pt>
    <dgm:pt modelId="{0211CE36-63E4-4951-8E24-8C45D29A335F}">
      <dgm:prSet custT="1"/>
      <dgm:spPr/>
      <dgm:t>
        <a:bodyPr/>
        <a:lstStyle/>
        <a:p>
          <a:pPr algn="l"/>
          <a:r>
            <a:rPr lang="ru-RU" sz="800" dirty="0" smtClean="0">
              <a:latin typeface="Liberation Serif" panose="02020603050405020304" pitchFamily="18" charset="0"/>
            </a:rPr>
            <a:t>Муниципальное бюджетное учреждение культуры «</a:t>
          </a:r>
          <a:r>
            <a:rPr lang="ru-RU" sz="800" dirty="0" err="1" smtClean="0">
              <a:latin typeface="Liberation Serif" panose="02020603050405020304" pitchFamily="18" charset="0"/>
            </a:rPr>
            <a:t>Верхнепышминская</a:t>
          </a:r>
          <a:r>
            <a:rPr lang="ru-RU" sz="800" dirty="0" smtClean="0">
              <a:latin typeface="Liberation Serif" panose="02020603050405020304" pitchFamily="18" charset="0"/>
            </a:rPr>
            <a:t> централизованная библиотечная система»</a:t>
          </a:r>
          <a:endParaRPr lang="ru-RU" sz="800" dirty="0">
            <a:latin typeface="Liberation Serif" panose="02020603050405020304" pitchFamily="18" charset="0"/>
          </a:endParaRPr>
        </a:p>
      </dgm:t>
    </dgm:pt>
    <dgm:pt modelId="{6345E768-FA8F-4D2A-AB44-050CA269F9C1}" type="parTrans" cxnId="{655EF524-0FEE-41CE-B085-3197A129CCCC}">
      <dgm:prSet/>
      <dgm:spPr/>
      <dgm:t>
        <a:bodyPr/>
        <a:lstStyle/>
        <a:p>
          <a:endParaRPr lang="ru-RU"/>
        </a:p>
      </dgm:t>
    </dgm:pt>
    <dgm:pt modelId="{9B2062A1-175F-4D27-A6A7-6F2C0A4958AC}" type="sibTrans" cxnId="{655EF524-0FEE-41CE-B085-3197A129CCCC}">
      <dgm:prSet/>
      <dgm:spPr/>
      <dgm:t>
        <a:bodyPr/>
        <a:lstStyle/>
        <a:p>
          <a:endParaRPr lang="ru-RU"/>
        </a:p>
      </dgm:t>
    </dgm:pt>
    <dgm:pt modelId="{D04FC7FC-F973-4475-A0A6-12FC55651AD4}">
      <dgm:prSet custT="1"/>
      <dgm:spPr/>
      <dgm:t>
        <a:bodyPr/>
        <a:lstStyle/>
        <a:p>
          <a:pPr algn="l"/>
          <a:r>
            <a:rPr lang="ru-RU" sz="800" dirty="0" smtClean="0">
              <a:latin typeface="Liberation Serif" panose="02020603050405020304" pitchFamily="18" charset="0"/>
            </a:rPr>
            <a:t>Муниципальное бюджетное учреждение дополнительного образования «Детская школа искусств»</a:t>
          </a:r>
          <a:endParaRPr lang="ru-RU" sz="800" dirty="0">
            <a:latin typeface="Liberation Serif" panose="02020603050405020304" pitchFamily="18" charset="0"/>
          </a:endParaRPr>
        </a:p>
      </dgm:t>
    </dgm:pt>
    <dgm:pt modelId="{4566C79F-B255-4513-9D18-96A35496ACFB}" type="parTrans" cxnId="{1650C914-EF53-47A2-B46F-22EBCFC71D27}">
      <dgm:prSet/>
      <dgm:spPr/>
      <dgm:t>
        <a:bodyPr/>
        <a:lstStyle/>
        <a:p>
          <a:endParaRPr lang="ru-RU"/>
        </a:p>
      </dgm:t>
    </dgm:pt>
    <dgm:pt modelId="{34028910-09CA-40CC-AE35-EF68629E4EAC}" type="sibTrans" cxnId="{1650C914-EF53-47A2-B46F-22EBCFC71D27}">
      <dgm:prSet/>
      <dgm:spPr/>
      <dgm:t>
        <a:bodyPr/>
        <a:lstStyle/>
        <a:p>
          <a:endParaRPr lang="ru-RU"/>
        </a:p>
      </dgm:t>
    </dgm:pt>
    <dgm:pt modelId="{C5AABE87-9811-4CA6-A6C5-76F1D4D03CF1}">
      <dgm:prSet custT="1"/>
      <dgm:spPr/>
      <dgm:t>
        <a:bodyPr/>
        <a:lstStyle/>
        <a:p>
          <a:pPr algn="l"/>
          <a:r>
            <a:rPr lang="ru-RU" sz="800" dirty="0" smtClean="0">
              <a:latin typeface="Liberation Serif" panose="02020603050405020304" pitchFamily="18" charset="0"/>
            </a:rPr>
            <a:t>Муниципальное бюджетное учреждение культуры «Объединение сельских клубов «Луч»</a:t>
          </a:r>
          <a:endParaRPr lang="ru-RU" sz="800" dirty="0">
            <a:latin typeface="Liberation Serif" panose="02020603050405020304" pitchFamily="18" charset="0"/>
          </a:endParaRPr>
        </a:p>
      </dgm:t>
    </dgm:pt>
    <dgm:pt modelId="{D3A37AD0-3B1D-4AA2-B9B1-7293B55036B7}" type="parTrans" cxnId="{9FEF3E5A-5C52-4BDD-A884-83B367CA17F1}">
      <dgm:prSet/>
      <dgm:spPr/>
      <dgm:t>
        <a:bodyPr/>
        <a:lstStyle/>
        <a:p>
          <a:endParaRPr lang="ru-RU"/>
        </a:p>
      </dgm:t>
    </dgm:pt>
    <dgm:pt modelId="{54F649DB-B201-4424-86E4-4B8A761F2850}" type="sibTrans" cxnId="{9FEF3E5A-5C52-4BDD-A884-83B367CA17F1}">
      <dgm:prSet/>
      <dgm:spPr/>
      <dgm:t>
        <a:bodyPr/>
        <a:lstStyle/>
        <a:p>
          <a:endParaRPr lang="ru-RU"/>
        </a:p>
      </dgm:t>
    </dgm:pt>
    <dgm:pt modelId="{C65E598E-33B8-465A-AA22-C4C7CC26D17D}">
      <dgm:prSet custT="1"/>
      <dgm:spPr/>
      <dgm:t>
        <a:bodyPr/>
        <a:lstStyle/>
        <a:p>
          <a:pPr algn="l"/>
          <a:r>
            <a:rPr lang="ru-RU" sz="800" dirty="0" smtClean="0">
              <a:latin typeface="Liberation Serif" panose="02020603050405020304" pitchFamily="18" charset="0"/>
            </a:rPr>
            <a:t>Муниципальное казенное учреждение «Управление гражданской защиты городского округа Верхняя Пышма»</a:t>
          </a:r>
          <a:endParaRPr lang="ru-RU" sz="800" dirty="0">
            <a:latin typeface="Liberation Serif" panose="02020603050405020304" pitchFamily="18" charset="0"/>
          </a:endParaRPr>
        </a:p>
      </dgm:t>
    </dgm:pt>
    <dgm:pt modelId="{48C116EF-CD31-4BD2-80B9-14D466363B14}" type="parTrans" cxnId="{1F890D6C-9BF1-4651-9E12-E2F50DF63F1E}">
      <dgm:prSet/>
      <dgm:spPr/>
      <dgm:t>
        <a:bodyPr/>
        <a:lstStyle/>
        <a:p>
          <a:endParaRPr lang="ru-RU"/>
        </a:p>
      </dgm:t>
    </dgm:pt>
    <dgm:pt modelId="{7527B46A-CF14-4421-98F2-9C323410A6A4}" type="sibTrans" cxnId="{1F890D6C-9BF1-4651-9E12-E2F50DF63F1E}">
      <dgm:prSet/>
      <dgm:spPr/>
      <dgm:t>
        <a:bodyPr/>
        <a:lstStyle/>
        <a:p>
          <a:endParaRPr lang="ru-RU"/>
        </a:p>
      </dgm:t>
    </dgm:pt>
    <dgm:pt modelId="{0B68816A-FFA7-4016-9D27-B5E6E1D5B64E}">
      <dgm:prSet custT="1"/>
      <dgm:spPr/>
      <dgm:t>
        <a:bodyPr/>
        <a:lstStyle/>
        <a:p>
          <a:pPr algn="l"/>
          <a:r>
            <a:rPr lang="ru-RU" sz="800" dirty="0" smtClean="0">
              <a:latin typeface="Liberation Serif" panose="02020603050405020304" pitchFamily="18" charset="0"/>
            </a:rPr>
            <a:t>Муниципальное бюджетное учреждение «Дорожно-эксплуатационное управление городского округа Верхняя Пышма»</a:t>
          </a:r>
          <a:endParaRPr lang="ru-RU" sz="800" dirty="0">
            <a:latin typeface="Liberation Serif" panose="02020603050405020304" pitchFamily="18" charset="0"/>
          </a:endParaRPr>
        </a:p>
      </dgm:t>
    </dgm:pt>
    <dgm:pt modelId="{A9EE0E68-6E23-4ABC-A756-C6F20F330F16}" type="parTrans" cxnId="{CDFAD16B-B383-4BA1-BA45-34A0C8A94E15}">
      <dgm:prSet/>
      <dgm:spPr/>
      <dgm:t>
        <a:bodyPr/>
        <a:lstStyle/>
        <a:p>
          <a:endParaRPr lang="ru-RU"/>
        </a:p>
      </dgm:t>
    </dgm:pt>
    <dgm:pt modelId="{AD60232E-A47C-43EF-B5BB-2C515370B963}" type="sibTrans" cxnId="{CDFAD16B-B383-4BA1-BA45-34A0C8A94E15}">
      <dgm:prSet/>
      <dgm:spPr/>
      <dgm:t>
        <a:bodyPr/>
        <a:lstStyle/>
        <a:p>
          <a:endParaRPr lang="ru-RU"/>
        </a:p>
      </dgm:t>
    </dgm:pt>
    <dgm:pt modelId="{14073333-2C69-4DA9-9538-530BCF20202C}">
      <dgm:prSet custT="1"/>
      <dgm:spPr/>
      <dgm:t>
        <a:bodyPr/>
        <a:lstStyle/>
        <a:p>
          <a:pPr algn="l"/>
          <a:endParaRPr lang="ru-RU" sz="900" dirty="0">
            <a:latin typeface="Liberation Serif" panose="02020603050405020304" pitchFamily="18" charset="0"/>
          </a:endParaRPr>
        </a:p>
      </dgm:t>
    </dgm:pt>
    <dgm:pt modelId="{F6D7994B-307C-43B4-ADF9-BBED4865C197}" type="parTrans" cxnId="{0443EE4E-6372-4E12-912D-74B7D1517188}">
      <dgm:prSet/>
      <dgm:spPr/>
      <dgm:t>
        <a:bodyPr/>
        <a:lstStyle/>
        <a:p>
          <a:endParaRPr lang="ru-RU"/>
        </a:p>
      </dgm:t>
    </dgm:pt>
    <dgm:pt modelId="{16B55890-C587-4B7D-8641-A94B6EEC9F82}" type="sibTrans" cxnId="{0443EE4E-6372-4E12-912D-74B7D1517188}">
      <dgm:prSet/>
      <dgm:spPr/>
      <dgm:t>
        <a:bodyPr/>
        <a:lstStyle/>
        <a:p>
          <a:endParaRPr lang="ru-RU"/>
        </a:p>
      </dgm:t>
    </dgm:pt>
    <dgm:pt modelId="{95CF839F-9EE2-4CE3-B158-AFCC9B132F33}">
      <dgm:prSet custT="1"/>
      <dgm:spPr/>
      <dgm:t>
        <a:bodyPr/>
        <a:lstStyle/>
        <a:p>
          <a:pPr algn="l"/>
          <a:r>
            <a:rPr lang="ru-RU" sz="800" dirty="0" smtClean="0">
              <a:latin typeface="Liberation Serif" panose="02020603050405020304" pitchFamily="18" charset="0"/>
            </a:rPr>
            <a:t>Муниципальное бюджетное учреждение дополнительного образования «Детская художественная школа»</a:t>
          </a:r>
          <a:endParaRPr lang="ru-RU" sz="800" dirty="0">
            <a:latin typeface="Liberation Serif" panose="02020603050405020304" pitchFamily="18" charset="0"/>
          </a:endParaRPr>
        </a:p>
      </dgm:t>
    </dgm:pt>
    <dgm:pt modelId="{318A6025-607B-4450-8F13-4D47AAA13A8D}" type="sibTrans" cxnId="{B3187F7F-FA57-4978-87D2-36D08C13DBA9}">
      <dgm:prSet/>
      <dgm:spPr/>
      <dgm:t>
        <a:bodyPr/>
        <a:lstStyle/>
        <a:p>
          <a:endParaRPr lang="ru-RU"/>
        </a:p>
      </dgm:t>
    </dgm:pt>
    <dgm:pt modelId="{D6B9FCD1-76D1-498B-A1A7-E122E2D260E3}" type="parTrans" cxnId="{B3187F7F-FA57-4978-87D2-36D08C13DBA9}">
      <dgm:prSet/>
      <dgm:spPr/>
      <dgm:t>
        <a:bodyPr/>
        <a:lstStyle/>
        <a:p>
          <a:endParaRPr lang="ru-RU"/>
        </a:p>
      </dgm:t>
    </dgm:pt>
    <dgm:pt modelId="{2F1AC8A1-8FF3-44C0-AC1D-5D46E4187425}">
      <dgm:prSet phldrT="[Текст]" custT="1"/>
      <dgm:spPr/>
      <dgm:t>
        <a:bodyPr/>
        <a:lstStyle/>
        <a:p>
          <a:pPr algn="l"/>
          <a:r>
            <a:rPr lang="ru-RU" sz="800" dirty="0" smtClean="0">
              <a:latin typeface="Liberation Serif" panose="02020603050405020304" pitchFamily="18" charset="0"/>
            </a:rPr>
            <a:t>Муниципальное казенное учреждение «Управление физической культуры, спорта и молодежной политики городского округа Верхняя Пышма»</a:t>
          </a:r>
          <a:endParaRPr lang="ru-RU" sz="800" dirty="0">
            <a:latin typeface="Liberation Serif" panose="02020603050405020304" pitchFamily="18" charset="0"/>
          </a:endParaRPr>
        </a:p>
      </dgm:t>
    </dgm:pt>
    <dgm:pt modelId="{CDE1E815-EFDD-4E05-B0ED-C6FF33A04CC1}" type="sibTrans" cxnId="{55763BE1-C170-4F9B-A53E-968A09B9BF01}">
      <dgm:prSet/>
      <dgm:spPr/>
      <dgm:t>
        <a:bodyPr/>
        <a:lstStyle/>
        <a:p>
          <a:endParaRPr lang="ru-RU"/>
        </a:p>
      </dgm:t>
    </dgm:pt>
    <dgm:pt modelId="{CB2ED7C4-CDB1-4CE5-98C0-5772FB7ABCD7}" type="parTrans" cxnId="{55763BE1-C170-4F9B-A53E-968A09B9BF01}">
      <dgm:prSet/>
      <dgm:spPr/>
      <dgm:t>
        <a:bodyPr/>
        <a:lstStyle/>
        <a:p>
          <a:endParaRPr lang="ru-RU"/>
        </a:p>
      </dgm:t>
    </dgm:pt>
    <dgm:pt modelId="{E4C9C4FF-0072-437E-8C09-614EB154EB65}">
      <dgm:prSet/>
      <dgm:spPr/>
      <dgm:t>
        <a:bodyPr/>
        <a:lstStyle/>
        <a:p>
          <a:endParaRPr lang="ru-RU" sz="900" dirty="0" smtClean="0">
            <a:latin typeface="Liberation Serif" panose="02020603050405020304" pitchFamily="18" charset="0"/>
          </a:endParaRPr>
        </a:p>
        <a:p>
          <a:endParaRPr lang="ru-RU" sz="900" dirty="0">
            <a:latin typeface="Liberation Serif" panose="02020603050405020304" pitchFamily="18" charset="0"/>
          </a:endParaRPr>
        </a:p>
      </dgm:t>
    </dgm:pt>
    <dgm:pt modelId="{03A38A57-2004-4212-8B51-934EFD7E5FFB}" type="parTrans" cxnId="{A301A046-D92D-4A1E-8380-31FF54FB7696}">
      <dgm:prSet/>
      <dgm:spPr/>
      <dgm:t>
        <a:bodyPr/>
        <a:lstStyle/>
        <a:p>
          <a:endParaRPr lang="ru-RU"/>
        </a:p>
      </dgm:t>
    </dgm:pt>
    <dgm:pt modelId="{705555B8-BC7C-4358-A71F-955A6EFA78BF}" type="sibTrans" cxnId="{A301A046-D92D-4A1E-8380-31FF54FB7696}">
      <dgm:prSet/>
      <dgm:spPr/>
      <dgm:t>
        <a:bodyPr/>
        <a:lstStyle/>
        <a:p>
          <a:endParaRPr lang="ru-RU"/>
        </a:p>
      </dgm:t>
    </dgm:pt>
    <dgm:pt modelId="{E0CDD2AD-CBA4-4808-8BD0-AC1F737FBCDC}">
      <dgm:prSet custT="1"/>
      <dgm:spPr/>
      <dgm:t>
        <a:bodyPr/>
        <a:lstStyle/>
        <a:p>
          <a:r>
            <a:rPr lang="ru-RU" sz="800" dirty="0" smtClean="0">
              <a:effectLst/>
              <a:latin typeface="Liberation Serif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Муниципальное унитарное предприятие "Водопроводно-канализационного хозяйства" городского округа Верхняя Пышма</a:t>
          </a:r>
          <a:r>
            <a:rPr lang="ru-RU" sz="800" dirty="0" smtClean="0">
              <a:latin typeface="Liberation Serif" panose="02020603050405020304" pitchFamily="18" charset="0"/>
            </a:rPr>
            <a:t>»</a:t>
          </a:r>
          <a:endParaRPr lang="ru-RU" sz="800" dirty="0">
            <a:latin typeface="Liberation Serif" panose="02020603050405020304" pitchFamily="18" charset="0"/>
          </a:endParaRPr>
        </a:p>
      </dgm:t>
    </dgm:pt>
    <dgm:pt modelId="{97087146-102F-45B9-882A-B1C5AAD592E1}" type="parTrans" cxnId="{976408A7-A443-416D-98FE-7C48EB29A394}">
      <dgm:prSet/>
      <dgm:spPr/>
      <dgm:t>
        <a:bodyPr/>
        <a:lstStyle/>
        <a:p>
          <a:endParaRPr lang="ru-RU"/>
        </a:p>
      </dgm:t>
    </dgm:pt>
    <dgm:pt modelId="{64358A66-18E8-4920-AE26-FF02AAFAD1F3}" type="sibTrans" cxnId="{976408A7-A443-416D-98FE-7C48EB29A394}">
      <dgm:prSet/>
      <dgm:spPr/>
      <dgm:t>
        <a:bodyPr/>
        <a:lstStyle/>
        <a:p>
          <a:endParaRPr lang="ru-RU"/>
        </a:p>
      </dgm:t>
    </dgm:pt>
    <dgm:pt modelId="{4AFE4DEC-E251-4D83-94C0-A9EA9415243A}" type="pres">
      <dgm:prSet presAssocID="{18A5D398-E1EA-4872-8147-B15B28EC2D9A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3857B6C-0AEA-4EE0-B8AB-4C3439458585}" type="pres">
      <dgm:prSet presAssocID="{D149C858-E282-4316-99AB-FE4361E0CDC7}" presName="comp" presStyleCnt="0"/>
      <dgm:spPr/>
    </dgm:pt>
    <dgm:pt modelId="{3D92AF3E-E997-4FC9-84A4-3CD402D17671}" type="pres">
      <dgm:prSet presAssocID="{D149C858-E282-4316-99AB-FE4361E0CDC7}" presName="box" presStyleLbl="node1" presStyleIdx="0" presStyleCnt="4" custScaleY="93426" custLinFactNeighborX="0" custLinFactNeighborY="-3030"/>
      <dgm:spPr/>
      <dgm:t>
        <a:bodyPr/>
        <a:lstStyle/>
        <a:p>
          <a:endParaRPr lang="ru-RU"/>
        </a:p>
      </dgm:t>
    </dgm:pt>
    <dgm:pt modelId="{6E69D2D0-9448-4F16-B80F-239971B743D4}" type="pres">
      <dgm:prSet presAssocID="{D149C858-E282-4316-99AB-FE4361E0CDC7}" presName="img" presStyleLbl="fgImgPlace1" presStyleIdx="0" presStyleCnt="4" custScaleX="61288" custScaleY="70660" custLinFactNeighborX="-4920" custLinFactNeighborY="5226"/>
      <dgm:spPr>
        <a:solidFill>
          <a:schemeClr val="accent3">
            <a:lumMod val="20000"/>
            <a:lumOff val="80000"/>
          </a:schemeClr>
        </a:solidFill>
      </dgm:spPr>
    </dgm:pt>
    <dgm:pt modelId="{8FA2202E-C8B9-4E2C-AC52-F6CE229134B8}" type="pres">
      <dgm:prSet presAssocID="{D149C858-E282-4316-99AB-FE4361E0CDC7}" presName="text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48B644E-207D-4876-A56E-8385852FB6AA}" type="pres">
      <dgm:prSet presAssocID="{CB00AB5E-65A4-40CD-9E4E-9BD214065990}" presName="spacer" presStyleCnt="0"/>
      <dgm:spPr/>
    </dgm:pt>
    <dgm:pt modelId="{E9657E89-3D2C-4ADD-9243-7440B6E31426}" type="pres">
      <dgm:prSet presAssocID="{32A933C7-1D2F-43FF-A846-DF5C29D68324}" presName="comp" presStyleCnt="0"/>
      <dgm:spPr/>
    </dgm:pt>
    <dgm:pt modelId="{2F671039-9FE2-4FF3-BB0D-8DFC780F1EC1}" type="pres">
      <dgm:prSet presAssocID="{32A933C7-1D2F-43FF-A846-DF5C29D68324}" presName="box" presStyleLbl="node1" presStyleIdx="1" presStyleCnt="4" custScaleY="103078" custLinFactNeighborX="0" custLinFactNeighborY="-1200"/>
      <dgm:spPr/>
      <dgm:t>
        <a:bodyPr/>
        <a:lstStyle/>
        <a:p>
          <a:endParaRPr lang="ru-RU"/>
        </a:p>
      </dgm:t>
    </dgm:pt>
    <dgm:pt modelId="{D2451103-74A9-4AA8-80E1-E211352F4D1F}" type="pres">
      <dgm:prSet presAssocID="{32A933C7-1D2F-43FF-A846-DF5C29D68324}" presName="img" presStyleLbl="fgImgPlace1" presStyleIdx="1" presStyleCnt="4" custScaleX="60392" custScaleY="67982" custLinFactNeighborX="-5819" custLinFactNeighborY="-2210"/>
      <dgm:spPr>
        <a:solidFill>
          <a:schemeClr val="accent3">
            <a:lumMod val="20000"/>
            <a:lumOff val="80000"/>
          </a:schemeClr>
        </a:solidFill>
      </dgm:spPr>
    </dgm:pt>
    <dgm:pt modelId="{14242834-636B-4268-8EEB-728678B721B1}" type="pres">
      <dgm:prSet presAssocID="{32A933C7-1D2F-43FF-A846-DF5C29D68324}" presName="text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0BB04AC-8499-4567-A451-E0B245FC6A39}" type="pres">
      <dgm:prSet presAssocID="{07CAFD09-D141-4DBF-A80E-91926CC8D052}" presName="spacer" presStyleCnt="0"/>
      <dgm:spPr/>
    </dgm:pt>
    <dgm:pt modelId="{4DB4B21C-C121-4BE9-90B5-FF952F5D559C}" type="pres">
      <dgm:prSet presAssocID="{F340A43D-999F-413E-85D2-47F76AEC3B8D}" presName="comp" presStyleCnt="0"/>
      <dgm:spPr/>
    </dgm:pt>
    <dgm:pt modelId="{F6668765-3259-4211-BB60-E06D8D196C56}" type="pres">
      <dgm:prSet presAssocID="{F340A43D-999F-413E-85D2-47F76AEC3B8D}" presName="box" presStyleLbl="node1" presStyleIdx="2" presStyleCnt="4" custScaleY="108055" custLinFactNeighborX="0" custLinFactNeighborY="-3079"/>
      <dgm:spPr/>
      <dgm:t>
        <a:bodyPr/>
        <a:lstStyle/>
        <a:p>
          <a:endParaRPr lang="ru-RU"/>
        </a:p>
      </dgm:t>
    </dgm:pt>
    <dgm:pt modelId="{9A47BF62-9DDF-476C-8E57-2DFE9EC48A1F}" type="pres">
      <dgm:prSet presAssocID="{F340A43D-999F-413E-85D2-47F76AEC3B8D}" presName="img" presStyleLbl="fgImgPlace1" presStyleIdx="2" presStyleCnt="4" custScaleX="63602" custScaleY="68264" custLinFactNeighborX="-1865" custLinFactNeighborY="-1276"/>
      <dgm:spPr>
        <a:solidFill>
          <a:schemeClr val="accent3">
            <a:lumMod val="20000"/>
            <a:lumOff val="80000"/>
          </a:schemeClr>
        </a:solidFill>
      </dgm:spPr>
    </dgm:pt>
    <dgm:pt modelId="{8A752C4F-06CA-465A-900A-6FFB58223BBA}" type="pres">
      <dgm:prSet presAssocID="{F340A43D-999F-413E-85D2-47F76AEC3B8D}" presName="text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49684EF-188D-4155-8F6E-4EE1A9A8680D}" type="pres">
      <dgm:prSet presAssocID="{E9588382-A113-4ADD-A3C9-1BCB1AC28811}" presName="spacer" presStyleCnt="0"/>
      <dgm:spPr/>
    </dgm:pt>
    <dgm:pt modelId="{37C734CD-B0C2-4752-8449-75891F4FD674}" type="pres">
      <dgm:prSet presAssocID="{E4C9C4FF-0072-437E-8C09-614EB154EB65}" presName="comp" presStyleCnt="0"/>
      <dgm:spPr/>
    </dgm:pt>
    <dgm:pt modelId="{8903A84C-D537-47B7-A164-3E3B5EBF707C}" type="pres">
      <dgm:prSet presAssocID="{E4C9C4FF-0072-437E-8C09-614EB154EB65}" presName="box" presStyleLbl="node1" presStyleIdx="3" presStyleCnt="4" custLinFactNeighborX="0" custLinFactNeighborY="-1291"/>
      <dgm:spPr/>
      <dgm:t>
        <a:bodyPr/>
        <a:lstStyle/>
        <a:p>
          <a:endParaRPr lang="ru-RU"/>
        </a:p>
      </dgm:t>
    </dgm:pt>
    <dgm:pt modelId="{2893D024-B164-4954-B25E-FB79EB74B7EF}" type="pres">
      <dgm:prSet presAssocID="{E4C9C4FF-0072-437E-8C09-614EB154EB65}" presName="img" presStyleLbl="fgImgPlace1" presStyleIdx="3" presStyleCnt="4" custScaleX="59872" custScaleY="69063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endParaRPr lang="ru-RU"/>
        </a:p>
      </dgm:t>
    </dgm:pt>
    <dgm:pt modelId="{50EAA946-6991-4965-ABF0-5FA101A43792}" type="pres">
      <dgm:prSet presAssocID="{E4C9C4FF-0072-437E-8C09-614EB154EB65}" presName="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831C34D-675A-4649-9A70-89A1C0393BA8}" srcId="{18A5D398-E1EA-4872-8147-B15B28EC2D9A}" destId="{F340A43D-999F-413E-85D2-47F76AEC3B8D}" srcOrd="2" destOrd="0" parTransId="{080D1D14-F77F-4B70-8AE2-A3C174AC21EC}" sibTransId="{E9588382-A113-4ADD-A3C9-1BCB1AC28811}"/>
    <dgm:cxn modelId="{1650C914-EF53-47A2-B46F-22EBCFC71D27}" srcId="{32A933C7-1D2F-43FF-A846-DF5C29D68324}" destId="{D04FC7FC-F973-4475-A0A6-12FC55651AD4}" srcOrd="3" destOrd="0" parTransId="{4566C79F-B255-4513-9D18-96A35496ACFB}" sibTransId="{34028910-09CA-40CC-AE35-EF68629E4EAC}"/>
    <dgm:cxn modelId="{A75F7A20-CFBA-4CFA-8285-1CF98A4ECC7A}" type="presOf" srcId="{19949E36-B9E0-42C2-B09F-E0EA189B2509}" destId="{3D92AF3E-E997-4FC9-84A4-3CD402D17671}" srcOrd="0" destOrd="4" presId="urn:microsoft.com/office/officeart/2005/8/layout/vList4"/>
    <dgm:cxn modelId="{33A15ED2-B092-4F70-99EB-22A6F9CCCD66}" type="presOf" srcId="{14073333-2C69-4DA9-9538-530BCF20202C}" destId="{8A752C4F-06CA-465A-900A-6FFB58223BBA}" srcOrd="1" destOrd="5" presId="urn:microsoft.com/office/officeart/2005/8/layout/vList4"/>
    <dgm:cxn modelId="{8B7AE4E6-E9F1-463E-8A46-829B73967F65}" type="presOf" srcId="{19949E36-B9E0-42C2-B09F-E0EA189B2509}" destId="{8FA2202E-C8B9-4E2C-AC52-F6CE229134B8}" srcOrd="1" destOrd="4" presId="urn:microsoft.com/office/officeart/2005/8/layout/vList4"/>
    <dgm:cxn modelId="{9BDDC474-3F98-41B5-B1CC-C31424C55541}" type="presOf" srcId="{D04FC7FC-F973-4475-A0A6-12FC55651AD4}" destId="{14242834-636B-4268-8EEB-728678B721B1}" srcOrd="1" destOrd="4" presId="urn:microsoft.com/office/officeart/2005/8/layout/vList4"/>
    <dgm:cxn modelId="{4189D018-933B-487E-A48E-8EB3EC0CD2A0}" type="presOf" srcId="{0B68816A-FFA7-4016-9D27-B5E6E1D5B64E}" destId="{8A752C4F-06CA-465A-900A-6FFB58223BBA}" srcOrd="1" destOrd="4" presId="urn:microsoft.com/office/officeart/2005/8/layout/vList4"/>
    <dgm:cxn modelId="{88346885-D822-4766-8DEF-E61FC16CF277}" type="presOf" srcId="{0B68816A-FFA7-4016-9D27-B5E6E1D5B64E}" destId="{F6668765-3259-4211-BB60-E06D8D196C56}" srcOrd="0" destOrd="4" presId="urn:microsoft.com/office/officeart/2005/8/layout/vList4"/>
    <dgm:cxn modelId="{89D64D4C-F283-460E-8701-C0DF9BED51AD}" type="presOf" srcId="{8D4C8D69-F52E-4C20-A00C-C9C0383D29C4}" destId="{8FA2202E-C8B9-4E2C-AC52-F6CE229134B8}" srcOrd="1" destOrd="2" presId="urn:microsoft.com/office/officeart/2005/8/layout/vList4"/>
    <dgm:cxn modelId="{DD97C3A1-45BE-427C-B6CE-A22303C2C3B6}" type="presOf" srcId="{32A933C7-1D2F-43FF-A846-DF5C29D68324}" destId="{2F671039-9FE2-4FF3-BB0D-8DFC780F1EC1}" srcOrd="0" destOrd="0" presId="urn:microsoft.com/office/officeart/2005/8/layout/vList4"/>
    <dgm:cxn modelId="{B3187F7F-FA57-4978-87D2-36D08C13DBA9}" srcId="{F340A43D-999F-413E-85D2-47F76AEC3B8D}" destId="{95CF839F-9EE2-4CE3-B158-AFCC9B132F33}" srcOrd="0" destOrd="0" parTransId="{D6B9FCD1-76D1-498B-A1A7-E122E2D260E3}" sibTransId="{318A6025-607B-4450-8F13-4D47AAA13A8D}"/>
    <dgm:cxn modelId="{7083CD0D-A7E9-47D0-858A-696481C06DEF}" type="presOf" srcId="{10121A61-8B94-4AC1-A4E3-AC7DB60514F0}" destId="{3D92AF3E-E997-4FC9-84A4-3CD402D17671}" srcOrd="0" destOrd="1" presId="urn:microsoft.com/office/officeart/2005/8/layout/vList4"/>
    <dgm:cxn modelId="{7B8D06CA-95D9-4675-87E7-BCFEA38E9607}" type="presOf" srcId="{C65E598E-33B8-465A-AA22-C4C7CC26D17D}" destId="{F6668765-3259-4211-BB60-E06D8D196C56}" srcOrd="0" destOrd="3" presId="urn:microsoft.com/office/officeart/2005/8/layout/vList4"/>
    <dgm:cxn modelId="{B81E6104-6A71-4D65-8A6C-C4601359E987}" type="presOf" srcId="{C65E598E-33B8-465A-AA22-C4C7CC26D17D}" destId="{8A752C4F-06CA-465A-900A-6FFB58223BBA}" srcOrd="1" destOrd="3" presId="urn:microsoft.com/office/officeart/2005/8/layout/vList4"/>
    <dgm:cxn modelId="{0443EE4E-6372-4E12-912D-74B7D1517188}" srcId="{F340A43D-999F-413E-85D2-47F76AEC3B8D}" destId="{14073333-2C69-4DA9-9538-530BCF20202C}" srcOrd="4" destOrd="0" parTransId="{F6D7994B-307C-43B4-ADF9-BBED4865C197}" sibTransId="{16B55890-C587-4B7D-8641-A94B6EEC9F82}"/>
    <dgm:cxn modelId="{976408A7-A443-416D-98FE-7C48EB29A394}" srcId="{E4C9C4FF-0072-437E-8C09-614EB154EB65}" destId="{E0CDD2AD-CBA4-4808-8BD0-AC1F737FBCDC}" srcOrd="0" destOrd="0" parTransId="{97087146-102F-45B9-882A-B1C5AAD592E1}" sibTransId="{64358A66-18E8-4920-AE26-FF02AAFAD1F3}"/>
    <dgm:cxn modelId="{050A5F15-AB0A-4390-88C2-69BC3F802AD7}" type="presOf" srcId="{18A5D398-E1EA-4872-8147-B15B28EC2D9A}" destId="{4AFE4DEC-E251-4D83-94C0-A9EA9415243A}" srcOrd="0" destOrd="0" presId="urn:microsoft.com/office/officeart/2005/8/layout/vList4"/>
    <dgm:cxn modelId="{7A5F0AE9-96D0-414F-A0D6-15B87AA2AD05}" type="presOf" srcId="{4EB94441-08B7-4885-9C2B-39245B412FF1}" destId="{2F671039-9FE2-4FF3-BB0D-8DFC780F1EC1}" srcOrd="0" destOrd="2" presId="urn:microsoft.com/office/officeart/2005/8/layout/vList4"/>
    <dgm:cxn modelId="{457F4DE3-30A1-41C1-9B14-10048284645B}" type="presOf" srcId="{E0CDD2AD-CBA4-4808-8BD0-AC1F737FBCDC}" destId="{50EAA946-6991-4965-ABF0-5FA101A43792}" srcOrd="1" destOrd="1" presId="urn:microsoft.com/office/officeart/2005/8/layout/vList4"/>
    <dgm:cxn modelId="{1F890D6C-9BF1-4651-9E12-E2F50DF63F1E}" srcId="{F340A43D-999F-413E-85D2-47F76AEC3B8D}" destId="{C65E598E-33B8-465A-AA22-C4C7CC26D17D}" srcOrd="2" destOrd="0" parTransId="{48C116EF-CD31-4BD2-80B9-14D466363B14}" sibTransId="{7527B46A-CF14-4421-98F2-9C323410A6A4}"/>
    <dgm:cxn modelId="{D31A274F-EA03-46E6-B0F7-540DBC3F55B6}" srcId="{D149C858-E282-4316-99AB-FE4361E0CDC7}" destId="{10121A61-8B94-4AC1-A4E3-AC7DB60514F0}" srcOrd="0" destOrd="0" parTransId="{972F791E-5B39-4F60-90A0-75223554DF07}" sibTransId="{800F449C-3473-46CC-83C0-488E7B509B59}"/>
    <dgm:cxn modelId="{38050003-F924-4C19-8B36-5127A22B3999}" type="presOf" srcId="{0211CE36-63E4-4951-8E24-8C45D29A335F}" destId="{2F671039-9FE2-4FF3-BB0D-8DFC780F1EC1}" srcOrd="0" destOrd="3" presId="urn:microsoft.com/office/officeart/2005/8/layout/vList4"/>
    <dgm:cxn modelId="{7B02D378-0441-45CC-85D8-08C7865D40F3}" type="presOf" srcId="{D04FC7FC-F973-4475-A0A6-12FC55651AD4}" destId="{2F671039-9FE2-4FF3-BB0D-8DFC780F1EC1}" srcOrd="0" destOrd="4" presId="urn:microsoft.com/office/officeart/2005/8/layout/vList4"/>
    <dgm:cxn modelId="{B0676533-3AC5-4D49-93EA-87868E8F5F7B}" type="presOf" srcId="{8D4C8D69-F52E-4C20-A00C-C9C0383D29C4}" destId="{3D92AF3E-E997-4FC9-84A4-3CD402D17671}" srcOrd="0" destOrd="2" presId="urn:microsoft.com/office/officeart/2005/8/layout/vList4"/>
    <dgm:cxn modelId="{9C2ABD56-592F-425A-A59F-1B78824DD027}" srcId="{D149C858-E282-4316-99AB-FE4361E0CDC7}" destId="{8D4C8D69-F52E-4C20-A00C-C9C0383D29C4}" srcOrd="1" destOrd="0" parTransId="{EABDE719-34F6-4AAE-8AB7-3782F151B454}" sibTransId="{C469B3E1-41F0-437B-B71B-66642FE00409}"/>
    <dgm:cxn modelId="{55763BE1-C170-4F9B-A53E-968A09B9BF01}" srcId="{32A933C7-1D2F-43FF-A846-DF5C29D68324}" destId="{2F1AC8A1-8FF3-44C0-AC1D-5D46E4187425}" srcOrd="0" destOrd="0" parTransId="{CB2ED7C4-CDB1-4CE5-98C0-5772FB7ABCD7}" sibTransId="{CDE1E815-EFDD-4E05-B0ED-C6FF33A04CC1}"/>
    <dgm:cxn modelId="{8EC30670-0C56-468F-9026-ED39E2EC591E}" type="presOf" srcId="{2F1AC8A1-8FF3-44C0-AC1D-5D46E4187425}" destId="{2F671039-9FE2-4FF3-BB0D-8DFC780F1EC1}" srcOrd="0" destOrd="1" presId="urn:microsoft.com/office/officeart/2005/8/layout/vList4"/>
    <dgm:cxn modelId="{074AE4F2-3FF5-44E2-BFDF-C548957AED99}" type="presOf" srcId="{D149C858-E282-4316-99AB-FE4361E0CDC7}" destId="{3D92AF3E-E997-4FC9-84A4-3CD402D17671}" srcOrd="0" destOrd="0" presId="urn:microsoft.com/office/officeart/2005/8/layout/vList4"/>
    <dgm:cxn modelId="{08E502F0-81FF-4E05-892E-53DBC1542521}" type="presOf" srcId="{E4C9C4FF-0072-437E-8C09-614EB154EB65}" destId="{8903A84C-D537-47B7-A164-3E3B5EBF707C}" srcOrd="0" destOrd="0" presId="urn:microsoft.com/office/officeart/2005/8/layout/vList4"/>
    <dgm:cxn modelId="{05DD954C-9259-4DFE-AFA7-71C17054595B}" type="presOf" srcId="{C3B92A13-11C4-48AA-A588-BE584EDD586E}" destId="{3D92AF3E-E997-4FC9-84A4-3CD402D17671}" srcOrd="0" destOrd="3" presId="urn:microsoft.com/office/officeart/2005/8/layout/vList4"/>
    <dgm:cxn modelId="{67ED5C01-83FE-441B-8E5F-BA42F4961B1B}" type="presOf" srcId="{C3B92A13-11C4-48AA-A588-BE584EDD586E}" destId="{8FA2202E-C8B9-4E2C-AC52-F6CE229134B8}" srcOrd="1" destOrd="3" presId="urn:microsoft.com/office/officeart/2005/8/layout/vList4"/>
    <dgm:cxn modelId="{7E952E2A-AFF7-44A3-9D22-3DAABA66C161}" type="presOf" srcId="{C5AABE87-9811-4CA6-A6C5-76F1D4D03CF1}" destId="{8A752C4F-06CA-465A-900A-6FFB58223BBA}" srcOrd="1" destOrd="2" presId="urn:microsoft.com/office/officeart/2005/8/layout/vList4"/>
    <dgm:cxn modelId="{9FEF3E5A-5C52-4BDD-A884-83B367CA17F1}" srcId="{F340A43D-999F-413E-85D2-47F76AEC3B8D}" destId="{C5AABE87-9811-4CA6-A6C5-76F1D4D03CF1}" srcOrd="1" destOrd="0" parTransId="{D3A37AD0-3B1D-4AA2-B9B1-7293B55036B7}" sibTransId="{54F649DB-B201-4424-86E4-4B8A761F2850}"/>
    <dgm:cxn modelId="{655EF524-0FEE-41CE-B085-3197A129CCCC}" srcId="{32A933C7-1D2F-43FF-A846-DF5C29D68324}" destId="{0211CE36-63E4-4951-8E24-8C45D29A335F}" srcOrd="2" destOrd="0" parTransId="{6345E768-FA8F-4D2A-AB44-050CA269F9C1}" sibTransId="{9B2062A1-175F-4D27-A6A7-6F2C0A4958AC}"/>
    <dgm:cxn modelId="{28F84E0F-E271-4F65-A419-B05457D6085B}" type="presOf" srcId="{F340A43D-999F-413E-85D2-47F76AEC3B8D}" destId="{F6668765-3259-4211-BB60-E06D8D196C56}" srcOrd="0" destOrd="0" presId="urn:microsoft.com/office/officeart/2005/8/layout/vList4"/>
    <dgm:cxn modelId="{F0A6BF2B-C94A-4DF8-8085-414C7EDFAF78}" srcId="{32A933C7-1D2F-43FF-A846-DF5C29D68324}" destId="{4EB94441-08B7-4885-9C2B-39245B412FF1}" srcOrd="1" destOrd="0" parTransId="{17BB7A1C-D1D3-4C64-94B3-D31EFFAB6745}" sibTransId="{20F406CB-CA65-4FC9-B38E-CBC73757E78A}"/>
    <dgm:cxn modelId="{0B8AE87B-F852-4750-99EA-F459C63CF993}" srcId="{18A5D398-E1EA-4872-8147-B15B28EC2D9A}" destId="{32A933C7-1D2F-43FF-A846-DF5C29D68324}" srcOrd="1" destOrd="0" parTransId="{490A9B5F-506C-4E75-BC18-2116CE0C6CC8}" sibTransId="{07CAFD09-D141-4DBF-A80E-91926CC8D052}"/>
    <dgm:cxn modelId="{C67C50BA-E51D-497A-BD07-7F88F68CB5CF}" type="presOf" srcId="{95CF839F-9EE2-4CE3-B158-AFCC9B132F33}" destId="{8A752C4F-06CA-465A-900A-6FFB58223BBA}" srcOrd="1" destOrd="1" presId="urn:microsoft.com/office/officeart/2005/8/layout/vList4"/>
    <dgm:cxn modelId="{CDFAD16B-B383-4BA1-BA45-34A0C8A94E15}" srcId="{F340A43D-999F-413E-85D2-47F76AEC3B8D}" destId="{0B68816A-FFA7-4016-9D27-B5E6E1D5B64E}" srcOrd="3" destOrd="0" parTransId="{A9EE0E68-6E23-4ABC-A756-C6F20F330F16}" sibTransId="{AD60232E-A47C-43EF-B5BB-2C515370B963}"/>
    <dgm:cxn modelId="{3CB5BD01-3AF9-4881-89C8-21748C5BA0A7}" type="presOf" srcId="{2F1AC8A1-8FF3-44C0-AC1D-5D46E4187425}" destId="{14242834-636B-4268-8EEB-728678B721B1}" srcOrd="1" destOrd="1" presId="urn:microsoft.com/office/officeart/2005/8/layout/vList4"/>
    <dgm:cxn modelId="{87C391B3-A1A6-49C5-A8AD-BEEB75BBE2D8}" type="presOf" srcId="{10121A61-8B94-4AC1-A4E3-AC7DB60514F0}" destId="{8FA2202E-C8B9-4E2C-AC52-F6CE229134B8}" srcOrd="1" destOrd="1" presId="urn:microsoft.com/office/officeart/2005/8/layout/vList4"/>
    <dgm:cxn modelId="{DE4DAB06-981D-45AF-A5FD-92D4A0DBF7D8}" srcId="{D149C858-E282-4316-99AB-FE4361E0CDC7}" destId="{C3B92A13-11C4-48AA-A588-BE584EDD586E}" srcOrd="2" destOrd="0" parTransId="{9401590B-DFC6-4D71-941A-80124F1C951B}" sibTransId="{EC910440-C2CC-4B19-B634-F3A2D8004C92}"/>
    <dgm:cxn modelId="{A84AA288-D36C-4FF9-B920-FED83FEEC439}" type="presOf" srcId="{C5AABE87-9811-4CA6-A6C5-76F1D4D03CF1}" destId="{F6668765-3259-4211-BB60-E06D8D196C56}" srcOrd="0" destOrd="2" presId="urn:microsoft.com/office/officeart/2005/8/layout/vList4"/>
    <dgm:cxn modelId="{6A179E0E-24F0-4E34-BCBA-9537BFF5136E}" type="presOf" srcId="{D149C858-E282-4316-99AB-FE4361E0CDC7}" destId="{8FA2202E-C8B9-4E2C-AC52-F6CE229134B8}" srcOrd="1" destOrd="0" presId="urn:microsoft.com/office/officeart/2005/8/layout/vList4"/>
    <dgm:cxn modelId="{B0DD8927-A762-4D6B-83F5-6C0D0CAEB102}" srcId="{D149C858-E282-4316-99AB-FE4361E0CDC7}" destId="{19949E36-B9E0-42C2-B09F-E0EA189B2509}" srcOrd="3" destOrd="0" parTransId="{F7696EDB-4FC4-4FA4-8906-CD2A9A1469EB}" sibTransId="{C5CC4345-3210-4D6D-B6BB-80D1F1A560BA}"/>
    <dgm:cxn modelId="{AB8C4CBA-30C9-4130-AACD-775CBCFDD2C7}" type="presOf" srcId="{4EB94441-08B7-4885-9C2B-39245B412FF1}" destId="{14242834-636B-4268-8EEB-728678B721B1}" srcOrd="1" destOrd="2" presId="urn:microsoft.com/office/officeart/2005/8/layout/vList4"/>
    <dgm:cxn modelId="{E05DA12E-15F4-45E9-87EF-A701BA19D69A}" type="presOf" srcId="{32A933C7-1D2F-43FF-A846-DF5C29D68324}" destId="{14242834-636B-4268-8EEB-728678B721B1}" srcOrd="1" destOrd="0" presId="urn:microsoft.com/office/officeart/2005/8/layout/vList4"/>
    <dgm:cxn modelId="{AC58408D-6D21-4FF3-9495-6EA539DCF4F3}" type="presOf" srcId="{E0CDD2AD-CBA4-4808-8BD0-AC1F737FBCDC}" destId="{8903A84C-D537-47B7-A164-3E3B5EBF707C}" srcOrd="0" destOrd="1" presId="urn:microsoft.com/office/officeart/2005/8/layout/vList4"/>
    <dgm:cxn modelId="{6C7FC961-7785-4993-A0D4-FE79AD4F4FF1}" type="presOf" srcId="{14073333-2C69-4DA9-9538-530BCF20202C}" destId="{F6668765-3259-4211-BB60-E06D8D196C56}" srcOrd="0" destOrd="5" presId="urn:microsoft.com/office/officeart/2005/8/layout/vList4"/>
    <dgm:cxn modelId="{BD7B107E-1AF8-4029-AF97-87668628CC86}" type="presOf" srcId="{0211CE36-63E4-4951-8E24-8C45D29A335F}" destId="{14242834-636B-4268-8EEB-728678B721B1}" srcOrd="1" destOrd="3" presId="urn:microsoft.com/office/officeart/2005/8/layout/vList4"/>
    <dgm:cxn modelId="{0165C14C-C7BA-4112-A945-A0EAD716DE6C}" type="presOf" srcId="{95CF839F-9EE2-4CE3-B158-AFCC9B132F33}" destId="{F6668765-3259-4211-BB60-E06D8D196C56}" srcOrd="0" destOrd="1" presId="urn:microsoft.com/office/officeart/2005/8/layout/vList4"/>
    <dgm:cxn modelId="{54B39711-7C7D-4671-B48F-0D220DBC272E}" type="presOf" srcId="{F340A43D-999F-413E-85D2-47F76AEC3B8D}" destId="{8A752C4F-06CA-465A-900A-6FFB58223BBA}" srcOrd="1" destOrd="0" presId="urn:microsoft.com/office/officeart/2005/8/layout/vList4"/>
    <dgm:cxn modelId="{A301A046-D92D-4A1E-8380-31FF54FB7696}" srcId="{18A5D398-E1EA-4872-8147-B15B28EC2D9A}" destId="{E4C9C4FF-0072-437E-8C09-614EB154EB65}" srcOrd="3" destOrd="0" parTransId="{03A38A57-2004-4212-8B51-934EFD7E5FFB}" sibTransId="{705555B8-BC7C-4358-A71F-955A6EFA78BF}"/>
    <dgm:cxn modelId="{1FEDFE25-A1BF-4E5E-AA27-1C16291648BA}" type="presOf" srcId="{E4C9C4FF-0072-437E-8C09-614EB154EB65}" destId="{50EAA946-6991-4965-ABF0-5FA101A43792}" srcOrd="1" destOrd="0" presId="urn:microsoft.com/office/officeart/2005/8/layout/vList4"/>
    <dgm:cxn modelId="{06370E8A-DB4B-43E8-A6AC-CDB06C561E2F}" srcId="{18A5D398-E1EA-4872-8147-B15B28EC2D9A}" destId="{D149C858-E282-4316-99AB-FE4361E0CDC7}" srcOrd="0" destOrd="0" parTransId="{7ECAFDC9-1856-48F3-B7D4-6837BE308F71}" sibTransId="{CB00AB5E-65A4-40CD-9E4E-9BD214065990}"/>
    <dgm:cxn modelId="{6E94F90E-C703-403B-B35F-DDCDAF41F91D}" type="presParOf" srcId="{4AFE4DEC-E251-4D83-94C0-A9EA9415243A}" destId="{D3857B6C-0AEA-4EE0-B8AB-4C3439458585}" srcOrd="0" destOrd="0" presId="urn:microsoft.com/office/officeart/2005/8/layout/vList4"/>
    <dgm:cxn modelId="{1B6F8868-D238-479E-878D-87E13195D4BB}" type="presParOf" srcId="{D3857B6C-0AEA-4EE0-B8AB-4C3439458585}" destId="{3D92AF3E-E997-4FC9-84A4-3CD402D17671}" srcOrd="0" destOrd="0" presId="urn:microsoft.com/office/officeart/2005/8/layout/vList4"/>
    <dgm:cxn modelId="{A596DB44-CA19-4A04-9B92-1DFA4C96F649}" type="presParOf" srcId="{D3857B6C-0AEA-4EE0-B8AB-4C3439458585}" destId="{6E69D2D0-9448-4F16-B80F-239971B743D4}" srcOrd="1" destOrd="0" presId="urn:microsoft.com/office/officeart/2005/8/layout/vList4"/>
    <dgm:cxn modelId="{6E52CC33-BDC7-4D1D-866F-571E64B7F1C1}" type="presParOf" srcId="{D3857B6C-0AEA-4EE0-B8AB-4C3439458585}" destId="{8FA2202E-C8B9-4E2C-AC52-F6CE229134B8}" srcOrd="2" destOrd="0" presId="urn:microsoft.com/office/officeart/2005/8/layout/vList4"/>
    <dgm:cxn modelId="{164DFA57-2BDB-4982-9FFE-0A6847E1BE75}" type="presParOf" srcId="{4AFE4DEC-E251-4D83-94C0-A9EA9415243A}" destId="{E48B644E-207D-4876-A56E-8385852FB6AA}" srcOrd="1" destOrd="0" presId="urn:microsoft.com/office/officeart/2005/8/layout/vList4"/>
    <dgm:cxn modelId="{FA829ACC-21A3-4FE7-B567-E976EE13A7FC}" type="presParOf" srcId="{4AFE4DEC-E251-4D83-94C0-A9EA9415243A}" destId="{E9657E89-3D2C-4ADD-9243-7440B6E31426}" srcOrd="2" destOrd="0" presId="urn:microsoft.com/office/officeart/2005/8/layout/vList4"/>
    <dgm:cxn modelId="{E099F082-0572-4EE9-9889-B54EDED83399}" type="presParOf" srcId="{E9657E89-3D2C-4ADD-9243-7440B6E31426}" destId="{2F671039-9FE2-4FF3-BB0D-8DFC780F1EC1}" srcOrd="0" destOrd="0" presId="urn:microsoft.com/office/officeart/2005/8/layout/vList4"/>
    <dgm:cxn modelId="{C881F983-6EB6-4907-9D72-2C3E0568A17D}" type="presParOf" srcId="{E9657E89-3D2C-4ADD-9243-7440B6E31426}" destId="{D2451103-74A9-4AA8-80E1-E211352F4D1F}" srcOrd="1" destOrd="0" presId="urn:microsoft.com/office/officeart/2005/8/layout/vList4"/>
    <dgm:cxn modelId="{9A52072E-D536-490D-BEC2-7DCE53622386}" type="presParOf" srcId="{E9657E89-3D2C-4ADD-9243-7440B6E31426}" destId="{14242834-636B-4268-8EEB-728678B721B1}" srcOrd="2" destOrd="0" presId="urn:microsoft.com/office/officeart/2005/8/layout/vList4"/>
    <dgm:cxn modelId="{C9B178E4-8FF9-4A04-B4DD-BE963357A2B9}" type="presParOf" srcId="{4AFE4DEC-E251-4D83-94C0-A9EA9415243A}" destId="{A0BB04AC-8499-4567-A451-E0B245FC6A39}" srcOrd="3" destOrd="0" presId="urn:microsoft.com/office/officeart/2005/8/layout/vList4"/>
    <dgm:cxn modelId="{43B071A8-9FB8-4AE9-8089-80111AF2EC90}" type="presParOf" srcId="{4AFE4DEC-E251-4D83-94C0-A9EA9415243A}" destId="{4DB4B21C-C121-4BE9-90B5-FF952F5D559C}" srcOrd="4" destOrd="0" presId="urn:microsoft.com/office/officeart/2005/8/layout/vList4"/>
    <dgm:cxn modelId="{17D5AA85-4994-43FB-9A6D-B89B007DE744}" type="presParOf" srcId="{4DB4B21C-C121-4BE9-90B5-FF952F5D559C}" destId="{F6668765-3259-4211-BB60-E06D8D196C56}" srcOrd="0" destOrd="0" presId="urn:microsoft.com/office/officeart/2005/8/layout/vList4"/>
    <dgm:cxn modelId="{BDA5A5FE-FB4E-487D-A9F5-3A6915A70161}" type="presParOf" srcId="{4DB4B21C-C121-4BE9-90B5-FF952F5D559C}" destId="{9A47BF62-9DDF-476C-8E57-2DFE9EC48A1F}" srcOrd="1" destOrd="0" presId="urn:microsoft.com/office/officeart/2005/8/layout/vList4"/>
    <dgm:cxn modelId="{DF07E4D0-D5CE-452F-80E0-CE558C53A2E5}" type="presParOf" srcId="{4DB4B21C-C121-4BE9-90B5-FF952F5D559C}" destId="{8A752C4F-06CA-465A-900A-6FFB58223BBA}" srcOrd="2" destOrd="0" presId="urn:microsoft.com/office/officeart/2005/8/layout/vList4"/>
    <dgm:cxn modelId="{41A47D06-715D-452C-9FF3-5BEB286CEE5E}" type="presParOf" srcId="{4AFE4DEC-E251-4D83-94C0-A9EA9415243A}" destId="{249684EF-188D-4155-8F6E-4EE1A9A8680D}" srcOrd="5" destOrd="0" presId="urn:microsoft.com/office/officeart/2005/8/layout/vList4"/>
    <dgm:cxn modelId="{071DCF03-B19D-4EB9-A56F-695286F437E2}" type="presParOf" srcId="{4AFE4DEC-E251-4D83-94C0-A9EA9415243A}" destId="{37C734CD-B0C2-4752-8449-75891F4FD674}" srcOrd="6" destOrd="0" presId="urn:microsoft.com/office/officeart/2005/8/layout/vList4"/>
    <dgm:cxn modelId="{55DAA9D2-CBDA-4A69-AE15-790E39F5BB48}" type="presParOf" srcId="{37C734CD-B0C2-4752-8449-75891F4FD674}" destId="{8903A84C-D537-47B7-A164-3E3B5EBF707C}" srcOrd="0" destOrd="0" presId="urn:microsoft.com/office/officeart/2005/8/layout/vList4"/>
    <dgm:cxn modelId="{15B6877F-CABA-4EF9-8371-F4031CEA2D96}" type="presParOf" srcId="{37C734CD-B0C2-4752-8449-75891F4FD674}" destId="{2893D024-B164-4954-B25E-FB79EB74B7EF}" srcOrd="1" destOrd="0" presId="urn:microsoft.com/office/officeart/2005/8/layout/vList4"/>
    <dgm:cxn modelId="{E2898F23-06DB-401E-87E1-A6CB13B7E961}" type="presParOf" srcId="{37C734CD-B0C2-4752-8449-75891F4FD674}" destId="{50EAA946-6991-4965-ABF0-5FA101A43792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898D0C5-408F-4D7A-AB40-67CD1958A43E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2E4CFD1-CBE0-4D2B-9FB4-0BE926A37BAB}">
      <dgm:prSet phldrT="[Текст]" custT="1"/>
      <dgm:spPr/>
      <dgm:t>
        <a:bodyPr/>
        <a:lstStyle/>
        <a:p>
          <a:r>
            <a:rPr lang="ru-RU" sz="900" dirty="0" smtClean="0">
              <a:latin typeface="Liberation Serif" panose="02020603050405020304" pitchFamily="18" charset="0"/>
            </a:rPr>
            <a:t>Повышение эффективности и результативности осуществления закупок</a:t>
          </a:r>
        </a:p>
        <a:p>
          <a:r>
            <a:rPr lang="ru-RU" sz="900" dirty="0" smtClean="0">
              <a:latin typeface="Liberation Serif" panose="02020603050405020304" pitchFamily="18" charset="0"/>
            </a:rPr>
            <a:t>Осуществление гласности и прозрачности осуществления закупок</a:t>
          </a:r>
        </a:p>
        <a:p>
          <a:r>
            <a:rPr lang="ru-RU" sz="900" dirty="0" smtClean="0">
              <a:latin typeface="Liberation Serif" panose="02020603050405020304" pitchFamily="18" charset="0"/>
            </a:rPr>
            <a:t>Предотвращение коррупции и других злоупотреблений в сфере закупок</a:t>
          </a:r>
          <a:endParaRPr lang="ru-RU" sz="900" dirty="0">
            <a:latin typeface="Liberation Serif" panose="02020603050405020304" pitchFamily="18" charset="0"/>
          </a:endParaRPr>
        </a:p>
      </dgm:t>
    </dgm:pt>
    <dgm:pt modelId="{BDD269B4-DF58-46D7-9DD0-D1E668925BB4}" type="parTrans" cxnId="{8FED88E0-267D-482A-A1DA-415049D1467D}">
      <dgm:prSet/>
      <dgm:spPr/>
      <dgm:t>
        <a:bodyPr/>
        <a:lstStyle/>
        <a:p>
          <a:endParaRPr lang="ru-RU"/>
        </a:p>
      </dgm:t>
    </dgm:pt>
    <dgm:pt modelId="{E70FA5FE-E766-4B23-84A4-127B495ED2B7}" type="sibTrans" cxnId="{8FED88E0-267D-482A-A1DA-415049D1467D}">
      <dgm:prSet/>
      <dgm:spPr/>
      <dgm:t>
        <a:bodyPr/>
        <a:lstStyle/>
        <a:p>
          <a:endParaRPr lang="ru-RU"/>
        </a:p>
      </dgm:t>
    </dgm:pt>
    <dgm:pt modelId="{EF6D83A8-FECB-4913-9992-1CC792A3EE39}">
      <dgm:prSet phldrT="[Текст]" custT="1"/>
      <dgm:spPr/>
      <dgm:t>
        <a:bodyPr/>
        <a:lstStyle/>
        <a:p>
          <a:r>
            <a:rPr lang="ru-RU" sz="900" dirty="0" smtClean="0">
              <a:latin typeface="Liberation Serif" panose="02020603050405020304" pitchFamily="18" charset="0"/>
            </a:rPr>
            <a:t>  Обеспечение соблюдения требований законодательства в сфере закупок</a:t>
          </a:r>
        </a:p>
        <a:p>
          <a:r>
            <a:rPr lang="ru-RU" sz="900" dirty="0" smtClean="0">
              <a:latin typeface="Liberation Serif" panose="02020603050405020304" pitchFamily="18" charset="0"/>
            </a:rPr>
            <a:t>  Выявление и устранение нарушений в сфере закупок</a:t>
          </a:r>
        </a:p>
        <a:p>
          <a:r>
            <a:rPr lang="ru-RU" sz="900" dirty="0" smtClean="0">
              <a:latin typeface="Liberation Serif" panose="02020603050405020304" pitchFamily="18" charset="0"/>
            </a:rPr>
            <a:t>  Выявление причин и условий совершения нарушений </a:t>
          </a:r>
          <a:endParaRPr lang="ru-RU" sz="900" dirty="0">
            <a:latin typeface="Liberation Serif" panose="02020603050405020304" pitchFamily="18" charset="0"/>
          </a:endParaRPr>
        </a:p>
      </dgm:t>
    </dgm:pt>
    <dgm:pt modelId="{E5450CCA-3720-4619-9627-03AE0E1B3B4A}" type="parTrans" cxnId="{960268AD-6019-4206-BF05-01E8EF4E2DFF}">
      <dgm:prSet/>
      <dgm:spPr/>
      <dgm:t>
        <a:bodyPr/>
        <a:lstStyle/>
        <a:p>
          <a:endParaRPr lang="ru-RU"/>
        </a:p>
      </dgm:t>
    </dgm:pt>
    <dgm:pt modelId="{C734F128-D0B8-4463-9DFC-27F8EBD0A8B5}" type="sibTrans" cxnId="{960268AD-6019-4206-BF05-01E8EF4E2DFF}">
      <dgm:prSet/>
      <dgm:spPr/>
      <dgm:t>
        <a:bodyPr/>
        <a:lstStyle/>
        <a:p>
          <a:endParaRPr lang="ru-RU"/>
        </a:p>
      </dgm:t>
    </dgm:pt>
    <dgm:pt modelId="{9CE455C5-EFBA-4E33-93EE-37B369725ADD}">
      <dgm:prSet phldrT="[Текст]" custT="1"/>
      <dgm:spPr/>
      <dgm:t>
        <a:bodyPr/>
        <a:lstStyle/>
        <a:p>
          <a:r>
            <a:rPr lang="ru-RU" sz="900" dirty="0" smtClean="0">
              <a:latin typeface="Liberation Serif" panose="02020603050405020304" pitchFamily="18" charset="0"/>
            </a:rPr>
            <a:t>      </a:t>
          </a:r>
        </a:p>
        <a:p>
          <a:r>
            <a:rPr lang="ru-RU" sz="900" dirty="0" smtClean="0">
              <a:latin typeface="Liberation Serif" panose="02020603050405020304" pitchFamily="18" charset="0"/>
            </a:rPr>
            <a:t>      Своевременность внесения сведений и направления документов в ЕИС</a:t>
          </a:r>
        </a:p>
        <a:p>
          <a:r>
            <a:rPr lang="ru-RU" sz="900" dirty="0" smtClean="0">
              <a:latin typeface="Liberation Serif" panose="02020603050405020304" pitchFamily="18" charset="0"/>
            </a:rPr>
            <a:t>      Применение заказчиком мер ответственности к исполнителю</a:t>
          </a:r>
        </a:p>
        <a:p>
          <a:r>
            <a:rPr lang="ru-RU" sz="900" dirty="0" smtClean="0">
              <a:latin typeface="Liberation Serif" panose="02020603050405020304" pitchFamily="18" charset="0"/>
            </a:rPr>
            <a:t>       </a:t>
          </a:r>
          <a:endParaRPr lang="ru-RU" sz="900" dirty="0">
            <a:latin typeface="Liberation Serif" panose="02020603050405020304" pitchFamily="18" charset="0"/>
          </a:endParaRPr>
        </a:p>
      </dgm:t>
    </dgm:pt>
    <dgm:pt modelId="{FFDD859E-4949-4B75-9B45-0B28F2EE4D52}" type="parTrans" cxnId="{A1348E53-F2B2-4B9A-92E4-AE8370C0074D}">
      <dgm:prSet/>
      <dgm:spPr/>
      <dgm:t>
        <a:bodyPr/>
        <a:lstStyle/>
        <a:p>
          <a:endParaRPr lang="ru-RU"/>
        </a:p>
      </dgm:t>
    </dgm:pt>
    <dgm:pt modelId="{CFA6464E-EC5E-4FF7-8869-CDDF1BFBAFB5}" type="sibTrans" cxnId="{A1348E53-F2B2-4B9A-92E4-AE8370C0074D}">
      <dgm:prSet/>
      <dgm:spPr/>
      <dgm:t>
        <a:bodyPr/>
        <a:lstStyle/>
        <a:p>
          <a:endParaRPr lang="ru-RU"/>
        </a:p>
      </dgm:t>
    </dgm:pt>
    <dgm:pt modelId="{8E97A4C9-CF16-4569-A8FE-6CC916EBA8DF}" type="pres">
      <dgm:prSet presAssocID="{D898D0C5-408F-4D7A-AB40-67CD1958A43E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3E07794F-51E1-45B8-95F2-DEF8CBC2CE50}" type="pres">
      <dgm:prSet presAssocID="{D898D0C5-408F-4D7A-AB40-67CD1958A43E}" presName="Name1" presStyleCnt="0"/>
      <dgm:spPr/>
    </dgm:pt>
    <dgm:pt modelId="{40117A57-1465-4253-84CB-654FB2300A7B}" type="pres">
      <dgm:prSet presAssocID="{D898D0C5-408F-4D7A-AB40-67CD1958A43E}" presName="cycle" presStyleCnt="0"/>
      <dgm:spPr/>
    </dgm:pt>
    <dgm:pt modelId="{1C6FCD7A-0A28-4609-8CB7-1EB37863B954}" type="pres">
      <dgm:prSet presAssocID="{D898D0C5-408F-4D7A-AB40-67CD1958A43E}" presName="srcNode" presStyleLbl="node1" presStyleIdx="0" presStyleCnt="3"/>
      <dgm:spPr/>
    </dgm:pt>
    <dgm:pt modelId="{5EC987BA-2766-4B6A-A00C-E75FDE1AEB3B}" type="pres">
      <dgm:prSet presAssocID="{D898D0C5-408F-4D7A-AB40-67CD1958A43E}" presName="conn" presStyleLbl="parChTrans1D2" presStyleIdx="0" presStyleCnt="1"/>
      <dgm:spPr/>
      <dgm:t>
        <a:bodyPr/>
        <a:lstStyle/>
        <a:p>
          <a:endParaRPr lang="ru-RU"/>
        </a:p>
      </dgm:t>
    </dgm:pt>
    <dgm:pt modelId="{0A96491F-CB1F-4ED2-9617-25DAE5F49DD0}" type="pres">
      <dgm:prSet presAssocID="{D898D0C5-408F-4D7A-AB40-67CD1958A43E}" presName="extraNode" presStyleLbl="node1" presStyleIdx="0" presStyleCnt="3"/>
      <dgm:spPr/>
    </dgm:pt>
    <dgm:pt modelId="{6982465C-A1F2-4F0F-86AF-54A9D5537EE6}" type="pres">
      <dgm:prSet presAssocID="{D898D0C5-408F-4D7A-AB40-67CD1958A43E}" presName="dstNode" presStyleLbl="node1" presStyleIdx="0" presStyleCnt="3"/>
      <dgm:spPr/>
    </dgm:pt>
    <dgm:pt modelId="{DA15F5E8-5FA5-47EA-BAEB-125965911064}" type="pres">
      <dgm:prSet presAssocID="{22E4CFD1-CBE0-4D2B-9FB4-0BE926A37BAB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89C37F-FEA7-411A-98F9-83741C1C757E}" type="pres">
      <dgm:prSet presAssocID="{22E4CFD1-CBE0-4D2B-9FB4-0BE926A37BAB}" presName="accent_1" presStyleCnt="0"/>
      <dgm:spPr/>
    </dgm:pt>
    <dgm:pt modelId="{0F5CF9BE-898E-47D8-88A8-27CD0277E072}" type="pres">
      <dgm:prSet presAssocID="{22E4CFD1-CBE0-4D2B-9FB4-0BE926A37BAB}" presName="accentRepeatNode" presStyleLbl="solidFgAcc1" presStyleIdx="0" presStyleCnt="3" custScaleX="124651" custScaleY="69410" custLinFactNeighborX="-2150" custLinFactNeighborY="-557"/>
      <dgm:spPr/>
    </dgm:pt>
    <dgm:pt modelId="{FA5A3749-5CE2-4110-98D5-8AE8A1C98A8B}" type="pres">
      <dgm:prSet presAssocID="{EF6D83A8-FECB-4913-9992-1CC792A3EE39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C430F8E-0295-4C54-B6F8-4218CF4C9A39}" type="pres">
      <dgm:prSet presAssocID="{EF6D83A8-FECB-4913-9992-1CC792A3EE39}" presName="accent_2" presStyleCnt="0"/>
      <dgm:spPr/>
    </dgm:pt>
    <dgm:pt modelId="{98493000-03B5-46A1-9171-62CCDD90784D}" type="pres">
      <dgm:prSet presAssocID="{EF6D83A8-FECB-4913-9992-1CC792A3EE39}" presName="accentRepeatNode" presStyleLbl="solidFgAcc1" presStyleIdx="1" presStyleCnt="3" custScaleX="133083" custScaleY="77599" custLinFactNeighborX="-1111" custLinFactNeighborY="2033"/>
      <dgm:spPr/>
    </dgm:pt>
    <dgm:pt modelId="{37E83DB6-47AE-4BE7-B0AF-923CEA1D89A3}" type="pres">
      <dgm:prSet presAssocID="{9CE455C5-EFBA-4E33-93EE-37B369725ADD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D009A5-3F3F-4438-B396-A32F269D7943}" type="pres">
      <dgm:prSet presAssocID="{9CE455C5-EFBA-4E33-93EE-37B369725ADD}" presName="accent_3" presStyleCnt="0"/>
      <dgm:spPr/>
    </dgm:pt>
    <dgm:pt modelId="{6E948730-3FD8-4035-8842-10A67C009F65}" type="pres">
      <dgm:prSet presAssocID="{9CE455C5-EFBA-4E33-93EE-37B369725ADD}" presName="accentRepeatNode" presStyleLbl="solidFgAcc1" presStyleIdx="2" presStyleCnt="3" custAng="0" custScaleX="153127" custScaleY="87912"/>
      <dgm:spPr/>
    </dgm:pt>
  </dgm:ptLst>
  <dgm:cxnLst>
    <dgm:cxn modelId="{3B251E02-56F1-4E92-B01E-137B9973F2CE}" type="presOf" srcId="{D898D0C5-408F-4D7A-AB40-67CD1958A43E}" destId="{8E97A4C9-CF16-4569-A8FE-6CC916EBA8DF}" srcOrd="0" destOrd="0" presId="urn:microsoft.com/office/officeart/2008/layout/VerticalCurvedList"/>
    <dgm:cxn modelId="{E6FFB64A-83AE-45F4-8E19-28DAA1E5A1CA}" type="presOf" srcId="{22E4CFD1-CBE0-4D2B-9FB4-0BE926A37BAB}" destId="{DA15F5E8-5FA5-47EA-BAEB-125965911064}" srcOrd="0" destOrd="0" presId="urn:microsoft.com/office/officeart/2008/layout/VerticalCurvedList"/>
    <dgm:cxn modelId="{A1348E53-F2B2-4B9A-92E4-AE8370C0074D}" srcId="{D898D0C5-408F-4D7A-AB40-67CD1958A43E}" destId="{9CE455C5-EFBA-4E33-93EE-37B369725ADD}" srcOrd="2" destOrd="0" parTransId="{FFDD859E-4949-4B75-9B45-0B28F2EE4D52}" sibTransId="{CFA6464E-EC5E-4FF7-8869-CDDF1BFBAFB5}"/>
    <dgm:cxn modelId="{09293341-D4A3-47DA-9247-F8801C0FFEB2}" type="presOf" srcId="{9CE455C5-EFBA-4E33-93EE-37B369725ADD}" destId="{37E83DB6-47AE-4BE7-B0AF-923CEA1D89A3}" srcOrd="0" destOrd="0" presId="urn:microsoft.com/office/officeart/2008/layout/VerticalCurvedList"/>
    <dgm:cxn modelId="{8FED88E0-267D-482A-A1DA-415049D1467D}" srcId="{D898D0C5-408F-4D7A-AB40-67CD1958A43E}" destId="{22E4CFD1-CBE0-4D2B-9FB4-0BE926A37BAB}" srcOrd="0" destOrd="0" parTransId="{BDD269B4-DF58-46D7-9DD0-D1E668925BB4}" sibTransId="{E70FA5FE-E766-4B23-84A4-127B495ED2B7}"/>
    <dgm:cxn modelId="{B804E901-0D8F-4376-82F2-97A513BE9126}" type="presOf" srcId="{E70FA5FE-E766-4B23-84A4-127B495ED2B7}" destId="{5EC987BA-2766-4B6A-A00C-E75FDE1AEB3B}" srcOrd="0" destOrd="0" presId="urn:microsoft.com/office/officeart/2008/layout/VerticalCurvedList"/>
    <dgm:cxn modelId="{960268AD-6019-4206-BF05-01E8EF4E2DFF}" srcId="{D898D0C5-408F-4D7A-AB40-67CD1958A43E}" destId="{EF6D83A8-FECB-4913-9992-1CC792A3EE39}" srcOrd="1" destOrd="0" parTransId="{E5450CCA-3720-4619-9627-03AE0E1B3B4A}" sibTransId="{C734F128-D0B8-4463-9DFC-27F8EBD0A8B5}"/>
    <dgm:cxn modelId="{B18F7BD7-0971-4ED7-AD35-30AEDBE88C48}" type="presOf" srcId="{EF6D83A8-FECB-4913-9992-1CC792A3EE39}" destId="{FA5A3749-5CE2-4110-98D5-8AE8A1C98A8B}" srcOrd="0" destOrd="0" presId="urn:microsoft.com/office/officeart/2008/layout/VerticalCurvedList"/>
    <dgm:cxn modelId="{AAFA2BED-7536-4733-A72D-40AE3FC2C5EF}" type="presParOf" srcId="{8E97A4C9-CF16-4569-A8FE-6CC916EBA8DF}" destId="{3E07794F-51E1-45B8-95F2-DEF8CBC2CE50}" srcOrd="0" destOrd="0" presId="urn:microsoft.com/office/officeart/2008/layout/VerticalCurvedList"/>
    <dgm:cxn modelId="{3D5F84B3-EA8A-40A6-A990-8E54819F19F8}" type="presParOf" srcId="{3E07794F-51E1-45B8-95F2-DEF8CBC2CE50}" destId="{40117A57-1465-4253-84CB-654FB2300A7B}" srcOrd="0" destOrd="0" presId="urn:microsoft.com/office/officeart/2008/layout/VerticalCurvedList"/>
    <dgm:cxn modelId="{6BD6034A-D9A9-456B-9DEE-52ECE48764B4}" type="presParOf" srcId="{40117A57-1465-4253-84CB-654FB2300A7B}" destId="{1C6FCD7A-0A28-4609-8CB7-1EB37863B954}" srcOrd="0" destOrd="0" presId="urn:microsoft.com/office/officeart/2008/layout/VerticalCurvedList"/>
    <dgm:cxn modelId="{E9001006-18C0-41D4-AF4A-448D48A6D901}" type="presParOf" srcId="{40117A57-1465-4253-84CB-654FB2300A7B}" destId="{5EC987BA-2766-4B6A-A00C-E75FDE1AEB3B}" srcOrd="1" destOrd="0" presId="urn:microsoft.com/office/officeart/2008/layout/VerticalCurvedList"/>
    <dgm:cxn modelId="{5A7087FE-5977-4906-ACEB-E592CE58E2F1}" type="presParOf" srcId="{40117A57-1465-4253-84CB-654FB2300A7B}" destId="{0A96491F-CB1F-4ED2-9617-25DAE5F49DD0}" srcOrd="2" destOrd="0" presId="urn:microsoft.com/office/officeart/2008/layout/VerticalCurvedList"/>
    <dgm:cxn modelId="{6AC78591-3C10-499C-B588-6B66DFDF7312}" type="presParOf" srcId="{40117A57-1465-4253-84CB-654FB2300A7B}" destId="{6982465C-A1F2-4F0F-86AF-54A9D5537EE6}" srcOrd="3" destOrd="0" presId="urn:microsoft.com/office/officeart/2008/layout/VerticalCurvedList"/>
    <dgm:cxn modelId="{2DEF9B0D-EBD3-4010-BC33-540DB0A55D4C}" type="presParOf" srcId="{3E07794F-51E1-45B8-95F2-DEF8CBC2CE50}" destId="{DA15F5E8-5FA5-47EA-BAEB-125965911064}" srcOrd="1" destOrd="0" presId="urn:microsoft.com/office/officeart/2008/layout/VerticalCurvedList"/>
    <dgm:cxn modelId="{42DF055D-EB77-4250-9222-BDE8178A03AC}" type="presParOf" srcId="{3E07794F-51E1-45B8-95F2-DEF8CBC2CE50}" destId="{6789C37F-FEA7-411A-98F9-83741C1C757E}" srcOrd="2" destOrd="0" presId="urn:microsoft.com/office/officeart/2008/layout/VerticalCurvedList"/>
    <dgm:cxn modelId="{A636556C-DCA7-4A02-8B2F-74AE23FDCD28}" type="presParOf" srcId="{6789C37F-FEA7-411A-98F9-83741C1C757E}" destId="{0F5CF9BE-898E-47D8-88A8-27CD0277E072}" srcOrd="0" destOrd="0" presId="urn:microsoft.com/office/officeart/2008/layout/VerticalCurvedList"/>
    <dgm:cxn modelId="{C24C56A5-7EB9-4BDC-973B-5506E92E5273}" type="presParOf" srcId="{3E07794F-51E1-45B8-95F2-DEF8CBC2CE50}" destId="{FA5A3749-5CE2-4110-98D5-8AE8A1C98A8B}" srcOrd="3" destOrd="0" presId="urn:microsoft.com/office/officeart/2008/layout/VerticalCurvedList"/>
    <dgm:cxn modelId="{4812388C-1655-4838-9C69-605BB07A1C5F}" type="presParOf" srcId="{3E07794F-51E1-45B8-95F2-DEF8CBC2CE50}" destId="{4C430F8E-0295-4C54-B6F8-4218CF4C9A39}" srcOrd="4" destOrd="0" presId="urn:microsoft.com/office/officeart/2008/layout/VerticalCurvedList"/>
    <dgm:cxn modelId="{ABBF0D7C-BF66-461C-A23F-1259E3E86F38}" type="presParOf" srcId="{4C430F8E-0295-4C54-B6F8-4218CF4C9A39}" destId="{98493000-03B5-46A1-9171-62CCDD90784D}" srcOrd="0" destOrd="0" presId="urn:microsoft.com/office/officeart/2008/layout/VerticalCurvedList"/>
    <dgm:cxn modelId="{B2876889-1B00-436D-86A7-2DECA1804644}" type="presParOf" srcId="{3E07794F-51E1-45B8-95F2-DEF8CBC2CE50}" destId="{37E83DB6-47AE-4BE7-B0AF-923CEA1D89A3}" srcOrd="5" destOrd="0" presId="urn:microsoft.com/office/officeart/2008/layout/VerticalCurvedList"/>
    <dgm:cxn modelId="{CDB90AE5-90B9-4174-B633-AFE8BB50918E}" type="presParOf" srcId="{3E07794F-51E1-45B8-95F2-DEF8CBC2CE50}" destId="{5BD009A5-3F3F-4438-B396-A32F269D7943}" srcOrd="6" destOrd="0" presId="urn:microsoft.com/office/officeart/2008/layout/VerticalCurvedList"/>
    <dgm:cxn modelId="{467E1FDB-653D-44E3-89E4-CF8F0939B91B}" type="presParOf" srcId="{5BD009A5-3F3F-4438-B396-A32F269D7943}" destId="{6E948730-3FD8-4035-8842-10A67C009F65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92AF3E-E997-4FC9-84A4-3CD402D17671}">
      <dsp:nvSpPr>
        <dsp:cNvPr id="0" name=""/>
        <dsp:cNvSpPr/>
      </dsp:nvSpPr>
      <dsp:spPr>
        <a:xfrm>
          <a:off x="0" y="0"/>
          <a:ext cx="6016185" cy="82976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 dirty="0">
            <a:latin typeface="Liberation Serif" panose="02020603050405020304" pitchFamily="18" charset="0"/>
          </a:endParaRP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800" kern="1200" dirty="0" smtClean="0">
              <a:latin typeface="Liberation Serif" panose="02020603050405020304" pitchFamily="18" charset="0"/>
            </a:rPr>
            <a:t>Муниципальное бюджетное учреждение «Специализированная похоронная служба»</a:t>
          </a:r>
          <a:endParaRPr lang="ru-RU" sz="800" kern="1200" dirty="0">
            <a:latin typeface="Liberation Serif" panose="02020603050405020304" pitchFamily="18" charset="0"/>
          </a:endParaRP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800" kern="1200" dirty="0" smtClean="0">
              <a:latin typeface="Liberation Serif" panose="02020603050405020304" pitchFamily="18" charset="0"/>
            </a:rPr>
            <a:t>Муниципальное казенное учреждение «Административно-хозяйственное управление»</a:t>
          </a:r>
          <a:endParaRPr lang="ru-RU" sz="800" kern="1200" dirty="0">
            <a:latin typeface="Liberation Serif" panose="02020603050405020304" pitchFamily="18" charset="0"/>
          </a:endParaRP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800" kern="1200" dirty="0" smtClean="0">
              <a:latin typeface="Liberation Serif" panose="02020603050405020304" pitchFamily="18" charset="0"/>
            </a:rPr>
            <a:t>Муниципальное бюджетное учреждение культуры «Верхнепышминский парк культуры и отдыха»</a:t>
          </a:r>
          <a:endParaRPr lang="ru-RU" sz="800" kern="1200" dirty="0">
            <a:latin typeface="Liberation Serif" panose="02020603050405020304" pitchFamily="18" charset="0"/>
          </a:endParaRP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800" kern="1200" dirty="0" smtClean="0">
              <a:latin typeface="Liberation Serif" panose="02020603050405020304" pitchFamily="18" charset="0"/>
            </a:rPr>
            <a:t>Муниципальное бюджетное учреждение «Верхнепышминский исторический музей»</a:t>
          </a:r>
          <a:endParaRPr lang="ru-RU" sz="800" kern="1200" dirty="0">
            <a:latin typeface="Liberation Serif" panose="02020603050405020304" pitchFamily="18" charset="0"/>
          </a:endParaRPr>
        </a:p>
      </dsp:txBody>
      <dsp:txXfrm>
        <a:off x="1292052" y="0"/>
        <a:ext cx="4724132" cy="829767"/>
      </dsp:txXfrm>
    </dsp:sp>
    <dsp:sp modelId="{6E69D2D0-9448-4F16-B80F-239971B743D4}">
      <dsp:nvSpPr>
        <dsp:cNvPr id="0" name=""/>
        <dsp:cNvSpPr/>
      </dsp:nvSpPr>
      <dsp:spPr>
        <a:xfrm>
          <a:off x="262514" y="200987"/>
          <a:ext cx="737439" cy="502056"/>
        </a:xfrm>
        <a:prstGeom prst="roundRect">
          <a:avLst>
            <a:gd name="adj" fmla="val 10000"/>
          </a:avLst>
        </a:prstGeom>
        <a:solidFill>
          <a:schemeClr val="accent3">
            <a:lumMod val="20000"/>
            <a:lumOff val="8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F671039-9FE2-4FF3-BB0D-8DFC780F1EC1}">
      <dsp:nvSpPr>
        <dsp:cNvPr id="0" name=""/>
        <dsp:cNvSpPr/>
      </dsp:nvSpPr>
      <dsp:spPr>
        <a:xfrm>
          <a:off x="0" y="907925"/>
          <a:ext cx="6016185" cy="91549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 dirty="0"/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800" kern="1200" dirty="0" smtClean="0">
              <a:latin typeface="Liberation Serif" panose="02020603050405020304" pitchFamily="18" charset="0"/>
            </a:rPr>
            <a:t>Муниципальное казенное учреждение «Управление физической культуры, спорта и молодежной политики городского округа Верхняя Пышма»</a:t>
          </a:r>
          <a:endParaRPr lang="ru-RU" sz="800" kern="1200" dirty="0">
            <a:latin typeface="Liberation Serif" panose="02020603050405020304" pitchFamily="18" charset="0"/>
          </a:endParaRP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800" kern="1200" dirty="0" smtClean="0">
              <a:latin typeface="Liberation Serif" panose="02020603050405020304" pitchFamily="18" charset="0"/>
            </a:rPr>
            <a:t>Муниципальное бюджетное учреждение «Специализированная похоронная служба»</a:t>
          </a:r>
          <a:endParaRPr lang="ru-RU" sz="800" kern="1200" dirty="0">
            <a:latin typeface="Liberation Serif" panose="02020603050405020304" pitchFamily="18" charset="0"/>
          </a:endParaRP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800" kern="1200" dirty="0" smtClean="0">
              <a:latin typeface="Liberation Serif" panose="02020603050405020304" pitchFamily="18" charset="0"/>
            </a:rPr>
            <a:t>Муниципальное бюджетное учреждение культуры «</a:t>
          </a:r>
          <a:r>
            <a:rPr lang="ru-RU" sz="800" kern="1200" dirty="0" err="1" smtClean="0">
              <a:latin typeface="Liberation Serif" panose="02020603050405020304" pitchFamily="18" charset="0"/>
            </a:rPr>
            <a:t>Верхнепышминская</a:t>
          </a:r>
          <a:r>
            <a:rPr lang="ru-RU" sz="800" kern="1200" dirty="0" smtClean="0">
              <a:latin typeface="Liberation Serif" panose="02020603050405020304" pitchFamily="18" charset="0"/>
            </a:rPr>
            <a:t> централизованная библиотечная система»</a:t>
          </a:r>
          <a:endParaRPr lang="ru-RU" sz="800" kern="1200" dirty="0">
            <a:latin typeface="Liberation Serif" panose="02020603050405020304" pitchFamily="18" charset="0"/>
          </a:endParaRP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800" kern="1200" dirty="0" smtClean="0">
              <a:latin typeface="Liberation Serif" panose="02020603050405020304" pitchFamily="18" charset="0"/>
            </a:rPr>
            <a:t>Муниципальное бюджетное учреждение дополнительного образования «Детская школа искусств»</a:t>
          </a:r>
          <a:endParaRPr lang="ru-RU" sz="800" kern="1200" dirty="0">
            <a:latin typeface="Liberation Serif" panose="02020603050405020304" pitchFamily="18" charset="0"/>
          </a:endParaRPr>
        </a:p>
      </dsp:txBody>
      <dsp:txXfrm>
        <a:off x="1292052" y="907925"/>
        <a:ext cx="4724132" cy="915492"/>
      </dsp:txXfrm>
    </dsp:sp>
    <dsp:sp modelId="{D2451103-74A9-4AA8-80E1-E211352F4D1F}">
      <dsp:nvSpPr>
        <dsp:cNvPr id="0" name=""/>
        <dsp:cNvSpPr/>
      </dsp:nvSpPr>
      <dsp:spPr>
        <a:xfrm>
          <a:off x="257088" y="1119112"/>
          <a:ext cx="726658" cy="483028"/>
        </a:xfrm>
        <a:prstGeom prst="roundRect">
          <a:avLst>
            <a:gd name="adj" fmla="val 10000"/>
          </a:avLst>
        </a:prstGeom>
        <a:solidFill>
          <a:schemeClr val="accent3">
            <a:lumMod val="20000"/>
            <a:lumOff val="8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6668765-3259-4211-BB60-E06D8D196C56}">
      <dsp:nvSpPr>
        <dsp:cNvPr id="0" name=""/>
        <dsp:cNvSpPr/>
      </dsp:nvSpPr>
      <dsp:spPr>
        <a:xfrm>
          <a:off x="0" y="1895544"/>
          <a:ext cx="6016185" cy="9596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 dirty="0">
            <a:latin typeface="Liberation Serif" panose="02020603050405020304" pitchFamily="18" charset="0"/>
          </a:endParaRP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800" kern="1200" dirty="0" smtClean="0">
              <a:latin typeface="Liberation Serif" panose="02020603050405020304" pitchFamily="18" charset="0"/>
            </a:rPr>
            <a:t>Муниципальное бюджетное учреждение дополнительного образования «Детская художественная школа»</a:t>
          </a:r>
          <a:endParaRPr lang="ru-RU" sz="800" kern="1200" dirty="0">
            <a:latin typeface="Liberation Serif" panose="02020603050405020304" pitchFamily="18" charset="0"/>
          </a:endParaRP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800" kern="1200" dirty="0" smtClean="0">
              <a:latin typeface="Liberation Serif" panose="02020603050405020304" pitchFamily="18" charset="0"/>
            </a:rPr>
            <a:t>Муниципальное бюджетное учреждение культуры «Объединение сельских клубов «Луч»</a:t>
          </a:r>
          <a:endParaRPr lang="ru-RU" sz="800" kern="1200" dirty="0">
            <a:latin typeface="Liberation Serif" panose="02020603050405020304" pitchFamily="18" charset="0"/>
          </a:endParaRP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800" kern="1200" dirty="0" smtClean="0">
              <a:latin typeface="Liberation Serif" panose="02020603050405020304" pitchFamily="18" charset="0"/>
            </a:rPr>
            <a:t>Муниципальное казенное учреждение «Управление гражданской защиты городского округа Верхняя Пышма»</a:t>
          </a:r>
          <a:endParaRPr lang="ru-RU" sz="800" kern="1200" dirty="0">
            <a:latin typeface="Liberation Serif" panose="02020603050405020304" pitchFamily="18" charset="0"/>
          </a:endParaRP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800" kern="1200" dirty="0" smtClean="0">
              <a:latin typeface="Liberation Serif" panose="02020603050405020304" pitchFamily="18" charset="0"/>
            </a:rPr>
            <a:t>Муниципальное бюджетное учреждение «Дорожно-эксплуатационное управление городского округа Верхняя Пышма»</a:t>
          </a:r>
          <a:endParaRPr lang="ru-RU" sz="800" kern="1200" dirty="0">
            <a:latin typeface="Liberation Serif" panose="02020603050405020304" pitchFamily="18" charset="0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900" kern="1200" dirty="0">
            <a:latin typeface="Liberation Serif" panose="02020603050405020304" pitchFamily="18" charset="0"/>
          </a:endParaRPr>
        </a:p>
      </dsp:txBody>
      <dsp:txXfrm>
        <a:off x="1292052" y="1895544"/>
        <a:ext cx="4724132" cy="959695"/>
      </dsp:txXfrm>
    </dsp:sp>
    <dsp:sp modelId="{9A47BF62-9DDF-476C-8E57-2DFE9EC48A1F}">
      <dsp:nvSpPr>
        <dsp:cNvPr id="0" name=""/>
        <dsp:cNvSpPr/>
      </dsp:nvSpPr>
      <dsp:spPr>
        <a:xfrm>
          <a:off x="285352" y="2151156"/>
          <a:ext cx="765282" cy="485032"/>
        </a:xfrm>
        <a:prstGeom prst="roundRect">
          <a:avLst>
            <a:gd name="adj" fmla="val 10000"/>
          </a:avLst>
        </a:prstGeom>
        <a:solidFill>
          <a:schemeClr val="accent3">
            <a:lumMod val="20000"/>
            <a:lumOff val="8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903A84C-D537-47B7-A164-3E3B5EBF707C}">
      <dsp:nvSpPr>
        <dsp:cNvPr id="0" name=""/>
        <dsp:cNvSpPr/>
      </dsp:nvSpPr>
      <dsp:spPr>
        <a:xfrm>
          <a:off x="0" y="2959936"/>
          <a:ext cx="6016185" cy="8881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 dirty="0" smtClean="0">
            <a:latin typeface="Liberation Serif" panose="02020603050405020304" pitchFamily="18" charset="0"/>
          </a:endParaRP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 dirty="0">
            <a:latin typeface="Liberation Serif" panose="02020603050405020304" pitchFamily="18" charset="0"/>
          </a:endParaRP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800" kern="1200" dirty="0" smtClean="0">
              <a:effectLst/>
              <a:latin typeface="Liberation Serif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Муниципальное унитарное предприятие "Водопроводно-канализационного хозяйства" городского округа Верхняя Пышма</a:t>
          </a:r>
          <a:r>
            <a:rPr lang="ru-RU" sz="800" kern="1200" dirty="0" smtClean="0">
              <a:latin typeface="Liberation Serif" panose="02020603050405020304" pitchFamily="18" charset="0"/>
            </a:rPr>
            <a:t>»</a:t>
          </a:r>
          <a:endParaRPr lang="ru-RU" sz="800" kern="1200" dirty="0">
            <a:latin typeface="Liberation Serif" panose="02020603050405020304" pitchFamily="18" charset="0"/>
          </a:endParaRPr>
        </a:p>
      </dsp:txBody>
      <dsp:txXfrm>
        <a:off x="1292052" y="2959936"/>
        <a:ext cx="4724132" cy="888154"/>
      </dsp:txXfrm>
    </dsp:sp>
    <dsp:sp modelId="{2893D024-B164-4954-B25E-FB79EB74B7EF}">
      <dsp:nvSpPr>
        <dsp:cNvPr id="0" name=""/>
        <dsp:cNvSpPr/>
      </dsp:nvSpPr>
      <dsp:spPr>
        <a:xfrm>
          <a:off x="330232" y="3170125"/>
          <a:ext cx="720402" cy="490709"/>
        </a:xfrm>
        <a:prstGeom prst="roundRect">
          <a:avLst>
            <a:gd name="adj" fmla="val 10000"/>
          </a:avLst>
        </a:prstGeom>
        <a:solidFill>
          <a:schemeClr val="accent2">
            <a:lumMod val="20000"/>
            <a:lumOff val="8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C987BA-2766-4B6A-A00C-E75FDE1AEB3B}">
      <dsp:nvSpPr>
        <dsp:cNvPr id="0" name=""/>
        <dsp:cNvSpPr/>
      </dsp:nvSpPr>
      <dsp:spPr>
        <a:xfrm>
          <a:off x="-4084891" y="-645505"/>
          <a:ext cx="5012551" cy="5012551"/>
        </a:xfrm>
        <a:prstGeom prst="blockArc">
          <a:avLst>
            <a:gd name="adj1" fmla="val 18900000"/>
            <a:gd name="adj2" fmla="val 2700000"/>
            <a:gd name="adj3" fmla="val 431"/>
          </a:avLst>
        </a:pr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15F5E8-5FA5-47EA-BAEB-125965911064}">
      <dsp:nvSpPr>
        <dsp:cNvPr id="0" name=""/>
        <dsp:cNvSpPr/>
      </dsp:nvSpPr>
      <dsp:spPr>
        <a:xfrm>
          <a:off x="640121" y="372154"/>
          <a:ext cx="5528092" cy="74430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0795" tIns="22860" rIns="22860" bIns="22860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smtClean="0">
              <a:latin typeface="Liberation Serif" panose="02020603050405020304" pitchFamily="18" charset="0"/>
            </a:rPr>
            <a:t>Повышение эффективности и результативности осуществления закупок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smtClean="0">
              <a:latin typeface="Liberation Serif" panose="02020603050405020304" pitchFamily="18" charset="0"/>
            </a:rPr>
            <a:t>Осуществление гласности и прозрачности осуществления закупок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smtClean="0">
              <a:latin typeface="Liberation Serif" panose="02020603050405020304" pitchFamily="18" charset="0"/>
            </a:rPr>
            <a:t>Предотвращение коррупции и других злоупотреблений в сфере закупок</a:t>
          </a:r>
          <a:endParaRPr lang="ru-RU" sz="900" kern="1200" dirty="0">
            <a:latin typeface="Liberation Serif" panose="02020603050405020304" pitchFamily="18" charset="0"/>
          </a:endParaRPr>
        </a:p>
      </dsp:txBody>
      <dsp:txXfrm>
        <a:off x="640121" y="372154"/>
        <a:ext cx="5528092" cy="744308"/>
      </dsp:txXfrm>
    </dsp:sp>
    <dsp:sp modelId="{0F5CF9BE-898E-47D8-88A8-27CD0277E072}">
      <dsp:nvSpPr>
        <dsp:cNvPr id="0" name=""/>
        <dsp:cNvSpPr/>
      </dsp:nvSpPr>
      <dsp:spPr>
        <a:xfrm>
          <a:off x="40250" y="416235"/>
          <a:ext cx="1159734" cy="64578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5A3749-5CE2-4110-98D5-8AE8A1C98A8B}">
      <dsp:nvSpPr>
        <dsp:cNvPr id="0" name=""/>
        <dsp:cNvSpPr/>
      </dsp:nvSpPr>
      <dsp:spPr>
        <a:xfrm>
          <a:off x="910677" y="1488616"/>
          <a:ext cx="5257536" cy="74430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0795" tIns="22860" rIns="22860" bIns="22860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smtClean="0">
              <a:latin typeface="Liberation Serif" panose="02020603050405020304" pitchFamily="18" charset="0"/>
            </a:rPr>
            <a:t>  Обеспечение соблюдения требований законодательства в сфере закупок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smtClean="0">
              <a:latin typeface="Liberation Serif" panose="02020603050405020304" pitchFamily="18" charset="0"/>
            </a:rPr>
            <a:t>  Выявление и устранение нарушений в сфере закупок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smtClean="0">
              <a:latin typeface="Liberation Serif" panose="02020603050405020304" pitchFamily="18" charset="0"/>
            </a:rPr>
            <a:t>  Выявление причин и условий совершения нарушений </a:t>
          </a:r>
          <a:endParaRPr lang="ru-RU" sz="900" kern="1200" dirty="0">
            <a:latin typeface="Liberation Serif" panose="02020603050405020304" pitchFamily="18" charset="0"/>
          </a:endParaRPr>
        </a:p>
      </dsp:txBody>
      <dsp:txXfrm>
        <a:off x="910677" y="1488616"/>
        <a:ext cx="5257536" cy="744308"/>
      </dsp:txXfrm>
    </dsp:sp>
    <dsp:sp modelId="{98493000-03B5-46A1-9171-62CCDD90784D}">
      <dsp:nvSpPr>
        <dsp:cNvPr id="0" name=""/>
        <dsp:cNvSpPr/>
      </dsp:nvSpPr>
      <dsp:spPr>
        <a:xfrm>
          <a:off x="281248" y="1518700"/>
          <a:ext cx="1238184" cy="72196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E83DB6-47AE-4BE7-B0AF-923CEA1D89A3}">
      <dsp:nvSpPr>
        <dsp:cNvPr id="0" name=""/>
        <dsp:cNvSpPr/>
      </dsp:nvSpPr>
      <dsp:spPr>
        <a:xfrm>
          <a:off x="640121" y="2605078"/>
          <a:ext cx="5528092" cy="74430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0795" tIns="22860" rIns="22860" bIns="22860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smtClean="0">
              <a:latin typeface="Liberation Serif" panose="02020603050405020304" pitchFamily="18" charset="0"/>
            </a:rPr>
            <a:t>      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smtClean="0">
              <a:latin typeface="Liberation Serif" panose="02020603050405020304" pitchFamily="18" charset="0"/>
            </a:rPr>
            <a:t>      Своевременность внесения сведений и направления документов в ЕИС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smtClean="0">
              <a:latin typeface="Liberation Serif" panose="02020603050405020304" pitchFamily="18" charset="0"/>
            </a:rPr>
            <a:t>      Применение заказчиком мер ответственности к исполнителю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smtClean="0">
              <a:latin typeface="Liberation Serif" panose="02020603050405020304" pitchFamily="18" charset="0"/>
            </a:rPr>
            <a:t>       </a:t>
          </a:r>
          <a:endParaRPr lang="ru-RU" sz="900" kern="1200" dirty="0">
            <a:latin typeface="Liberation Serif" panose="02020603050405020304" pitchFamily="18" charset="0"/>
          </a:endParaRPr>
        </a:p>
      </dsp:txBody>
      <dsp:txXfrm>
        <a:off x="640121" y="2605078"/>
        <a:ext cx="5528092" cy="744308"/>
      </dsp:txXfrm>
    </dsp:sp>
    <dsp:sp modelId="{6E948730-3FD8-4035-8842-10A67C009F65}">
      <dsp:nvSpPr>
        <dsp:cNvPr id="0" name=""/>
        <dsp:cNvSpPr/>
      </dsp:nvSpPr>
      <dsp:spPr>
        <a:xfrm>
          <a:off x="-72214" y="2568272"/>
          <a:ext cx="1424671" cy="81792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573F62-6492-448C-8A90-CCD41E59ACE7}" type="datetimeFigureOut">
              <a:rPr lang="ru-RU" smtClean="0"/>
              <a:t>11.01.2024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7386A9-70AE-4AB8-9294-86802F3D19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52358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7386A9-70AE-4AB8-9294-86802F3D19AC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33655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6B76E6-FC24-4F12-86A2-9ADDBF6BDB13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64869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87" y="4800600"/>
            <a:ext cx="6856214" cy="342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0" y="4750737"/>
            <a:ext cx="6856214" cy="480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569214"/>
            <a:ext cx="5657850" cy="267462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6000" spc="-38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8779" y="3341716"/>
            <a:ext cx="5657850" cy="85725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1800" cap="all" spc="150" baseline="0">
                <a:solidFill>
                  <a:schemeClr val="tx2"/>
                </a:solidFill>
                <a:latin typeface="+mj-lt"/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36D99-3A03-451F-98B9-8AC796EE488C}" type="datetime1">
              <a:rPr lang="ru-RU" smtClean="0"/>
              <a:t>11.01.2024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3DC21-049A-4182-AB69-342E94236A54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679308" y="3257550"/>
            <a:ext cx="555498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1837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4AAE7-CC14-4E48-A71C-B8B5F500FB7A}" type="datetime1">
              <a:rPr lang="ru-RU" smtClean="0"/>
              <a:t>11.01.2024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3DC21-049A-4182-AB69-342E94236A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0218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87" y="4800600"/>
            <a:ext cx="6856214" cy="342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0" y="4750737"/>
            <a:ext cx="6856214" cy="480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311085"/>
            <a:ext cx="1478756" cy="4318066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311084"/>
            <a:ext cx="4350544" cy="4318065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0B993-126E-427F-8190-6F901AA5A8BE}" type="datetime1">
              <a:rPr lang="ru-RU" smtClean="0"/>
              <a:t>11.01.2024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3DC21-049A-4182-AB69-342E94236A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67244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841772"/>
            <a:ext cx="58293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2701528"/>
            <a:ext cx="51435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84283-AB76-4814-955C-1725B39A77B1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11.01.2024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8357-F94C-4841-BCD7-A11070DCA83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930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D53DF-CA4F-462E-A143-D7C933CDC9D7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11.01.2024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8357-F94C-4841-BCD7-A11070DCA83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17917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1282305"/>
            <a:ext cx="5915025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3442099"/>
            <a:ext cx="5915025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C32CF-9E80-4634-84DC-C9FD1DC9CBB8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11.01.2024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8357-F94C-4841-BCD7-A11070DCA83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26056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1369219"/>
            <a:ext cx="2914650" cy="326350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1369219"/>
            <a:ext cx="2914650" cy="326350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C1A08-0386-479F-B3B8-9C4CB839537D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11.01.2024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8357-F94C-4841-BCD7-A11070DCA83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83102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273845"/>
            <a:ext cx="5915025" cy="99417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1260872"/>
            <a:ext cx="2901255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1878806"/>
            <a:ext cx="2901255" cy="276344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1260872"/>
            <a:ext cx="2915543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1878806"/>
            <a:ext cx="2915543" cy="276344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83CF0-7605-4AD5-9BA0-15AF89C2B4AD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11.01.2024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8357-F94C-4841-BCD7-A11070DCA83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54481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4ACDC-7EE2-4E46-AB4A-718E9B6E10F7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11.01.2024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8357-F94C-4841-BCD7-A11070DCA83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040926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B818-DC07-42B7-87F5-34A85400F34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11.01.2024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8357-F94C-4841-BCD7-A11070DCA83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847571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342900"/>
            <a:ext cx="2211884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740570"/>
            <a:ext cx="3471863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1543050"/>
            <a:ext cx="2211884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0C486-B747-4C6C-BF09-EC9F631DED9A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11.01.2024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8357-F94C-4841-BCD7-A11070DCA83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7058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DAF8A-C80A-4C34-9C0B-82E8B7901148}" type="datetime1">
              <a:rPr lang="ru-RU" smtClean="0"/>
              <a:t>11.01.2024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3DC21-049A-4182-AB69-342E94236A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621398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342900"/>
            <a:ext cx="2211884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740570"/>
            <a:ext cx="3471863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1543050"/>
            <a:ext cx="2211884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1D5C3-D828-4DAD-97B0-5E0A98D5DCD7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11.01.2024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8357-F94C-4841-BCD7-A11070DCA83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864714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151B0-38F0-475A-B2C0-AA57EE4F0590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11.01.2024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8357-F94C-4841-BCD7-A11070DCA83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162223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273844"/>
            <a:ext cx="1478756" cy="4358879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73844"/>
            <a:ext cx="4350544" cy="435887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47B98-CA38-45FB-B072-DB8A833187EA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11.01.2024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8357-F94C-4841-BCD7-A11070DCA83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905564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cK 2. Slide 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"/>
          <p:cNvSpPr txBox="1">
            <a:spLocks/>
          </p:cNvSpPr>
          <p:nvPr userDrawn="1"/>
        </p:nvSpPr>
        <p:spPr>
          <a:xfrm>
            <a:off x="6539702" y="4924835"/>
            <a:ext cx="159757" cy="116622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defPPr>
              <a:defRPr lang="en-US"/>
            </a:defPPr>
            <a:lvl1pPr>
              <a:defRPr sz="1000" baseline="0">
                <a:latin typeface="+mn-lt"/>
              </a:defRPr>
            </a:lvl1pPr>
          </a:lstStyle>
          <a:p>
            <a:pPr defTabSz="685800"/>
            <a:fld id="{42C328C1-A84F-4A39-A664-DBA00541A8C6}" type="slidenum">
              <a:rPr lang="en-US" sz="765" smtClean="0">
                <a:solidFill>
                  <a:prstClr val="black"/>
                </a:solidFill>
              </a:rPr>
              <a:pPr defTabSz="685800"/>
              <a:t>‹#›</a:t>
            </a:fld>
            <a:endParaRPr lang="en-US" sz="765" dirty="0">
              <a:solidFill>
                <a:prstClr val="black"/>
              </a:solidFill>
            </a:endParaRPr>
          </a:p>
        </p:txBody>
      </p:sp>
      <p:sp>
        <p:nvSpPr>
          <p:cNvPr id="4" name="SlideLogoText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5506477" y="4924284"/>
            <a:ext cx="870431" cy="117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 algn="r" defTabSz="685145"/>
            <a:r>
              <a:rPr lang="en-US" sz="765" dirty="0">
                <a:solidFill>
                  <a:prstClr val="black"/>
                </a:solidFill>
              </a:rPr>
              <a:t>McKinsey &amp; Company</a:t>
            </a:r>
          </a:p>
        </p:txBody>
      </p:sp>
      <p:sp>
        <p:nvSpPr>
          <p:cNvPr id="5" name="Rectangle 28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39702" y="4924835"/>
            <a:ext cx="149430" cy="1166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765" b="0">
                <a:solidFill>
                  <a:srgbClr val="000000"/>
                </a:solidFill>
              </a:defRPr>
            </a:lvl1pPr>
          </a:lstStyle>
          <a:p>
            <a:fld id="{A1A38B3C-D068-4C6C-B28E-1C5B41F41EB8}" type="slidenum">
              <a:rPr lang="ru-RU">
                <a:latin typeface="Arial" pitchFamily="34" charset="0"/>
              </a:rPr>
              <a:pPr/>
              <a:t>‹#›</a:t>
            </a:fld>
            <a:r>
              <a:rPr lang="ru-RU" dirty="0">
                <a:latin typeface="Arial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14210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87" y="4800600"/>
            <a:ext cx="6856214" cy="342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0" y="4750737"/>
            <a:ext cx="6856214" cy="480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7220" y="569214"/>
            <a:ext cx="5657850" cy="267462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6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7220" y="3339846"/>
            <a:ext cx="5657850" cy="85725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150" baseline="0">
                <a:solidFill>
                  <a:schemeClr val="tx2"/>
                </a:solidFill>
                <a:latin typeface="+mj-lt"/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93A4F-10F2-492B-A7D3-F4AF7449F66C}" type="datetime1">
              <a:rPr lang="ru-RU" smtClean="0"/>
              <a:t>11.01.2024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3DC21-049A-4182-AB69-342E94236A54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679308" y="3257550"/>
            <a:ext cx="555498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9704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617220" y="214953"/>
            <a:ext cx="5657850" cy="108806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7220" y="1384301"/>
            <a:ext cx="2777490" cy="30175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97580" y="1384303"/>
            <a:ext cx="2777490" cy="301751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F15C5-D971-4ECF-86AC-11AF7A90CF29}" type="datetime1">
              <a:rPr lang="ru-RU" smtClean="0"/>
              <a:t>11.01.2024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3DC21-049A-4182-AB69-342E94236A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3113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617220" y="214953"/>
            <a:ext cx="5657850" cy="108806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7220" y="1384539"/>
            <a:ext cx="2777490" cy="55221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" y="1936751"/>
            <a:ext cx="2777490" cy="246507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97580" y="1384539"/>
            <a:ext cx="2777490" cy="55221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97580" y="1936751"/>
            <a:ext cx="2777490" cy="246507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AAF97-67BF-4699-95B4-69ECBBEA42DC}" type="datetime1">
              <a:rPr lang="ru-RU" smtClean="0"/>
              <a:t>11.01.2024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3DC21-049A-4182-AB69-342E94236A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024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06DEB-BC43-483F-AB5C-9C0C71F78578}" type="datetime1">
              <a:rPr lang="ru-RU" smtClean="0"/>
              <a:t>11.01.2024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3DC21-049A-4182-AB69-342E94236A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5352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787" y="4800600"/>
            <a:ext cx="6856214" cy="342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0" y="4750737"/>
            <a:ext cx="6856214" cy="480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E80C9-6417-4B7B-9393-DECD0D322526}" type="datetime1">
              <a:rPr lang="ru-RU" smtClean="0"/>
              <a:t>11.01.2024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3DC21-049A-4182-AB69-342E94236A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9960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0" y="0"/>
            <a:ext cx="2278570" cy="514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2272540" y="0"/>
            <a:ext cx="36005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175" y="445769"/>
            <a:ext cx="1800225" cy="1714500"/>
          </a:xfrm>
        </p:spPr>
        <p:txBody>
          <a:bodyPr anchor="b">
            <a:normAutofit/>
          </a:bodyPr>
          <a:lstStyle>
            <a:lvl1pPr>
              <a:defRPr sz="27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5178" y="548640"/>
            <a:ext cx="3757045" cy="394335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7175" y="2194560"/>
            <a:ext cx="1800225" cy="2534343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125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61851" y="4844840"/>
            <a:ext cx="1472912" cy="273844"/>
          </a:xfrm>
        </p:spPr>
        <p:txBody>
          <a:bodyPr/>
          <a:lstStyle>
            <a:lvl1pPr algn="l">
              <a:defRPr/>
            </a:lvl1pPr>
          </a:lstStyle>
          <a:p>
            <a:fld id="{3929EF94-FBED-4DD7-83A0-E12B0AF316EF}" type="datetime1">
              <a:rPr lang="ru-RU" smtClean="0"/>
              <a:t>11.01.2024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700337" y="4844840"/>
            <a:ext cx="2614613" cy="273844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383DC21-049A-4182-AB69-342E94236A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9213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" y="3714750"/>
            <a:ext cx="6856214" cy="14287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" y="3686307"/>
            <a:ext cx="6856214" cy="480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7220" y="3806190"/>
            <a:ext cx="5692140" cy="617220"/>
          </a:xfrm>
        </p:spPr>
        <p:txBody>
          <a:bodyPr tIns="0" bIns="0" anchor="b">
            <a:noAutofit/>
          </a:bodyPr>
          <a:lstStyle>
            <a:lvl1pPr>
              <a:defRPr sz="27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" y="0"/>
            <a:ext cx="6857992" cy="3686307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7219" y="4430268"/>
            <a:ext cx="5692140" cy="44577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450"/>
              </a:spcAft>
              <a:buNone/>
              <a:defRPr sz="1125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13DFC-3296-4BEE-9B1A-33276CCB6E39}" type="datetime1">
              <a:rPr lang="ru-RU" smtClean="0"/>
              <a:t>11.01.2024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3DC21-049A-4182-AB69-342E94236A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3348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800600"/>
            <a:ext cx="6858001" cy="342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4750737"/>
            <a:ext cx="6858001" cy="494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7220" y="214953"/>
            <a:ext cx="5657850" cy="10880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7219" y="1384301"/>
            <a:ext cx="5657851" cy="301752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1" y="4844840"/>
            <a:ext cx="139065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rgbClr val="FFFFFF"/>
                </a:solidFill>
              </a:defRPr>
            </a:lvl1pPr>
          </a:lstStyle>
          <a:p>
            <a:fld id="{7DB3C476-523C-4E1C-965A-8FA3F12B9ABB}" type="datetime1">
              <a:rPr lang="ru-RU" smtClean="0"/>
              <a:t>11.01.2024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73480" y="4844840"/>
            <a:ext cx="2712827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69009" y="4844840"/>
            <a:ext cx="73801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8">
                <a:solidFill>
                  <a:srgbClr val="FFFFFF"/>
                </a:solidFill>
              </a:defRPr>
            </a:lvl1pPr>
          </a:lstStyle>
          <a:p>
            <a:fld id="{7383DC21-049A-4182-AB69-342E94236A54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671362" y="1303384"/>
            <a:ext cx="5606415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6555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defTabSz="685800" rtl="0" eaLnBrk="1" latinLnBrk="0" hangingPunct="1">
        <a:lnSpc>
          <a:spcPct val="85000"/>
        </a:lnSpc>
        <a:spcBef>
          <a:spcPct val="0"/>
        </a:spcBef>
        <a:buNone/>
        <a:defRPr sz="3600" kern="1200" spc="-38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68580" indent="-68580" algn="l" defTabSz="685800" rtl="0" eaLnBrk="1" latinLnBrk="0" hangingPunct="1">
        <a:lnSpc>
          <a:spcPct val="90000"/>
        </a:lnSpc>
        <a:spcBef>
          <a:spcPts val="900"/>
        </a:spcBef>
        <a:spcAft>
          <a:spcPts val="15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5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28803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42519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56235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69951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8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9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1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2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273845"/>
            <a:ext cx="5915025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1369219"/>
            <a:ext cx="5915025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4767264"/>
            <a:ext cx="154305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AE936C-01E5-4E9B-B986-724779F535E1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11.01.2024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4767264"/>
            <a:ext cx="23145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4767264"/>
            <a:ext cx="154305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9286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0" r:id="rId1"/>
    <p:sldLayoutId id="2147483971" r:id="rId2"/>
    <p:sldLayoutId id="2147483972" r:id="rId3"/>
    <p:sldLayoutId id="2147483973" r:id="rId4"/>
    <p:sldLayoutId id="2147483974" r:id="rId5"/>
    <p:sldLayoutId id="2147483975" r:id="rId6"/>
    <p:sldLayoutId id="2147483976" r:id="rId7"/>
    <p:sldLayoutId id="2147483977" r:id="rId8"/>
    <p:sldLayoutId id="2147483978" r:id="rId9"/>
    <p:sldLayoutId id="2147483979" r:id="rId10"/>
    <p:sldLayoutId id="2147483980" r:id="rId11"/>
    <p:sldLayoutId id="2147483981" r:id="rId12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4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4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96000">
              <a:schemeClr val="accent1">
                <a:alpha val="45000"/>
                <a:lumMod val="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2"/>
          <p:cNvSpPr txBox="1">
            <a:spLocks/>
          </p:cNvSpPr>
          <p:nvPr/>
        </p:nvSpPr>
        <p:spPr>
          <a:xfrm>
            <a:off x="-565042" y="0"/>
            <a:ext cx="8198758" cy="1201674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28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13996" y="316277"/>
            <a:ext cx="6844004" cy="1029647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91440" tIns="45720" rIns="91440" bIns="45720" rtlCol="0" anchor="b">
            <a:normAutofit/>
          </a:bodyPr>
          <a:lstStyle>
            <a:lvl1pPr algn="l" defTabSz="6858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6000" kern="1200" spc="-38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600" dirty="0" smtClean="0">
                <a:solidFill>
                  <a:schemeClr val="bg1"/>
                </a:solidFill>
                <a:latin typeface="Arial Narrow" panose="020B0606020202030204" pitchFamily="34" charset="0"/>
                <a:ea typeface="Ebrima" panose="02000000000000000000" pitchFamily="2" charset="0"/>
                <a:cs typeface="Ebrima" panose="02000000000000000000" pitchFamily="2" charset="0"/>
              </a:rPr>
              <a:t>Обобщение </a:t>
            </a:r>
            <a:r>
              <a:rPr lang="ru-RU" sz="1600" dirty="0">
                <a:solidFill>
                  <a:schemeClr val="bg1"/>
                </a:solidFill>
                <a:latin typeface="Arial Narrow" panose="020B0606020202030204" pitchFamily="34" charset="0"/>
                <a:ea typeface="Ebrima" panose="02000000000000000000" pitchFamily="2" charset="0"/>
                <a:cs typeface="Ebrima" panose="02000000000000000000" pitchFamily="2" charset="0"/>
              </a:rPr>
              <a:t>результатов ведомственного контроля за последние 3 </a:t>
            </a:r>
            <a:r>
              <a:rPr lang="ru-RU" sz="1600" dirty="0" smtClean="0">
                <a:solidFill>
                  <a:schemeClr val="bg1"/>
                </a:solidFill>
                <a:latin typeface="Arial Narrow" panose="020B0606020202030204" pitchFamily="34" charset="0"/>
                <a:ea typeface="Ebrima" panose="02000000000000000000" pitchFamily="2" charset="0"/>
                <a:cs typeface="Ebrima" panose="02000000000000000000" pitchFamily="2" charset="0"/>
              </a:rPr>
              <a:t>года</a:t>
            </a:r>
            <a:endParaRPr lang="ru-RU" sz="1600" dirty="0">
              <a:solidFill>
                <a:schemeClr val="bg1"/>
              </a:solidFill>
              <a:latin typeface="Arial Narrow" panose="020B0606020202030204" pitchFamily="34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3474" y="-90739"/>
            <a:ext cx="927100" cy="1150883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8902" y="1776261"/>
            <a:ext cx="3962400" cy="1748020"/>
          </a:xfrm>
          <a:prstGeom prst="rect">
            <a:avLst/>
          </a:prstGeom>
          <a:noFill/>
          <a:ln>
            <a:noFill/>
          </a:ln>
          <a:effectLst>
            <a:softEdge rad="635000"/>
          </a:effec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079942" y="4869656"/>
            <a:ext cx="738014" cy="273844"/>
          </a:xfrm>
        </p:spPr>
        <p:txBody>
          <a:bodyPr/>
          <a:lstStyle/>
          <a:p>
            <a:fld id="{7383DC21-049A-4182-AB69-342E94236A54}" type="slidenum">
              <a:rPr lang="ru-RU" smtClean="0"/>
              <a:t>1</a:t>
            </a:fld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3674577" y="3832435"/>
            <a:ext cx="32097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Каткова Юлия Юрьевна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2661961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3DC21-049A-4182-AB69-342E94236A54}" type="slidenum">
              <a:rPr lang="ru-RU" smtClean="0"/>
              <a:t>10</a:t>
            </a:fld>
            <a:endParaRPr lang="ru-RU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28" y="29578"/>
            <a:ext cx="592138" cy="738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object 5"/>
          <p:cNvSpPr txBox="1">
            <a:spLocks/>
          </p:cNvSpPr>
          <p:nvPr/>
        </p:nvSpPr>
        <p:spPr>
          <a:xfrm>
            <a:off x="566381" y="362962"/>
            <a:ext cx="5561463" cy="315471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>
            <a:lvl1pPr>
              <a:defRPr sz="2400" b="1" i="0">
                <a:solidFill>
                  <a:srgbClr val="1F497C"/>
                </a:solidFill>
                <a:latin typeface="Calibri"/>
                <a:ea typeface="+mj-ea"/>
                <a:cs typeface="Calibri"/>
              </a:defRPr>
            </a:lvl1pPr>
          </a:lstStyle>
          <a:p>
            <a:pPr marL="1241425" marR="5080" indent="-1229360" algn="ctr">
              <a:lnSpc>
                <a:spcPts val="1920"/>
              </a:lnSpc>
              <a:spcBef>
                <a:spcPts val="560"/>
              </a:spcBef>
            </a:pPr>
            <a:r>
              <a:rPr lang="ru-RU" sz="1600" kern="0" spc="-10" dirty="0" smtClean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</a:rPr>
              <a:t>Нарушения при обосновании НМЦК</a:t>
            </a:r>
          </a:p>
        </p:txBody>
      </p:sp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79776315"/>
              </p:ext>
            </p:extLst>
          </p:nvPr>
        </p:nvGraphicFramePr>
        <p:xfrm>
          <a:off x="704431" y="1011817"/>
          <a:ext cx="5285361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55702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3DC21-049A-4182-AB69-342E94236A54}" type="slidenum">
              <a:rPr lang="ru-RU" smtClean="0"/>
              <a:t>11</a:t>
            </a:fld>
            <a:endParaRPr lang="ru-RU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28" y="29578"/>
            <a:ext cx="592138" cy="738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object 5"/>
          <p:cNvSpPr txBox="1">
            <a:spLocks/>
          </p:cNvSpPr>
          <p:nvPr/>
        </p:nvSpPr>
        <p:spPr>
          <a:xfrm>
            <a:off x="566381" y="362962"/>
            <a:ext cx="5561463" cy="315471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>
            <a:lvl1pPr>
              <a:defRPr sz="2400" b="1" i="0">
                <a:solidFill>
                  <a:srgbClr val="1F497C"/>
                </a:solidFill>
                <a:latin typeface="Calibri"/>
                <a:ea typeface="+mj-ea"/>
                <a:cs typeface="Calibri"/>
              </a:defRPr>
            </a:lvl1pPr>
          </a:lstStyle>
          <a:p>
            <a:pPr marL="1241425" marR="5080" indent="-1229360" algn="ctr">
              <a:lnSpc>
                <a:spcPts val="1920"/>
              </a:lnSpc>
              <a:spcBef>
                <a:spcPts val="560"/>
              </a:spcBef>
            </a:pPr>
            <a:r>
              <a:rPr lang="ru-RU" sz="1600" kern="0" spc="-10" dirty="0" smtClean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</a:rPr>
              <a:t>Нарушения при исполнении контракта</a:t>
            </a:r>
          </a:p>
        </p:txBody>
      </p:sp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84352170"/>
              </p:ext>
            </p:extLst>
          </p:nvPr>
        </p:nvGraphicFramePr>
        <p:xfrm>
          <a:off x="575529" y="959797"/>
          <a:ext cx="5552315" cy="26917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532605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3DC21-049A-4182-AB69-342E94236A54}" type="slidenum">
              <a:rPr lang="ru-RU" smtClean="0"/>
              <a:t>12</a:t>
            </a:fld>
            <a:endParaRPr lang="ru-RU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28" y="29578"/>
            <a:ext cx="592138" cy="738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object 5"/>
          <p:cNvSpPr txBox="1">
            <a:spLocks/>
          </p:cNvSpPr>
          <p:nvPr/>
        </p:nvSpPr>
        <p:spPr>
          <a:xfrm>
            <a:off x="566381" y="298660"/>
            <a:ext cx="5561463" cy="315471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>
            <a:lvl1pPr>
              <a:defRPr sz="2400" b="1" i="0">
                <a:solidFill>
                  <a:srgbClr val="1F497C"/>
                </a:solidFill>
                <a:latin typeface="Calibri"/>
                <a:ea typeface="+mj-ea"/>
                <a:cs typeface="Calibri"/>
              </a:defRPr>
            </a:lvl1pPr>
          </a:lstStyle>
          <a:p>
            <a:pPr marL="1241425" marR="5080" indent="-1229360" algn="ctr">
              <a:lnSpc>
                <a:spcPts val="1920"/>
              </a:lnSpc>
              <a:spcBef>
                <a:spcPts val="560"/>
              </a:spcBef>
            </a:pPr>
            <a:r>
              <a:rPr lang="ru-RU" sz="1600" kern="0" spc="-1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iberation Serif" panose="02020603050405020304" pitchFamily="18" charset="0"/>
              </a:rPr>
              <a:t>Заключение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566381" y="1187093"/>
            <a:ext cx="5898194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ea typeface="Times New Roman" panose="02020603050405020304" pitchFamily="18" charset="0"/>
              </a:rPr>
              <a:t>По результатам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ea typeface="Times New Roman" panose="02020603050405020304" pitchFamily="18" charset="0"/>
              </a:rPr>
              <a:t>проверок следует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ea typeface="Times New Roman" panose="02020603050405020304" pitchFamily="18" charset="0"/>
              </a:rPr>
              <a:t>вывод, что ведомственный контроль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ea typeface="Times New Roman" panose="02020603050405020304" pitchFamily="18" charset="0"/>
              </a:rPr>
              <a:t>позволяет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ea typeface="Times New Roman" panose="02020603050405020304" pitchFamily="18" charset="0"/>
              </a:rPr>
              <a:t>своевременно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ea typeface="Times New Roman" panose="02020603050405020304" pitchFamily="18" charset="0"/>
              </a:rPr>
              <a:t>выявить проблемные вопросы, пробелы в знаниях, нарушения и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ea typeface="Times New Roman" panose="02020603050405020304" pitchFamily="18" charset="0"/>
              </a:rPr>
              <a:t>ошибки муниципальных заказчиков.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Liberation Serif" panose="02020603050405020304" pitchFamily="18" charset="0"/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ea typeface="Times New Roman" panose="02020603050405020304" pitchFamily="18" charset="0"/>
              </a:rPr>
              <a:t>Таким образом, суть ведомственного контроля сводится не столько к выявлению нарушений и последующему наказанию, сколько к предупреждению и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ea typeface="Times New Roman" panose="02020603050405020304" pitchFamily="18" charset="0"/>
              </a:rPr>
              <a:t>не допущению впредь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ea typeface="Times New Roman" panose="02020603050405020304" pitchFamily="18" charset="0"/>
              </a:rPr>
              <a:t>нарушений.</a:t>
            </a:r>
          </a:p>
        </p:txBody>
      </p:sp>
    </p:spTree>
    <p:extLst>
      <p:ext uri="{BB962C8B-B14F-4D97-AF65-F5344CB8AC3E}">
        <p14:creationId xmlns:p14="http://schemas.microsoft.com/office/powerpoint/2010/main" val="3780879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2"/>
          <p:cNvSpPr txBox="1">
            <a:spLocks/>
          </p:cNvSpPr>
          <p:nvPr/>
        </p:nvSpPr>
        <p:spPr>
          <a:xfrm>
            <a:off x="-565042" y="0"/>
            <a:ext cx="8198758" cy="1201674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28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13996" y="1"/>
            <a:ext cx="6844004" cy="73400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91440" tIns="45720" rIns="91440" bIns="45720" rtlCol="0" anchor="b">
            <a:normAutofit/>
          </a:bodyPr>
          <a:lstStyle>
            <a:lvl1pPr algn="l" defTabSz="6858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6000" kern="1200" spc="-38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ru-RU" sz="1600" dirty="0">
              <a:solidFill>
                <a:schemeClr val="bg1"/>
              </a:solidFill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665584" cy="826242"/>
          </a:xfrm>
          <a:prstGeom prst="rect">
            <a:avLst/>
          </a:prstGeom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3DC21-049A-4182-AB69-342E94236A54}" type="slidenum">
              <a:rPr lang="ru-RU" smtClean="0"/>
              <a:t>13</a:t>
            </a:fld>
            <a:endParaRPr lang="ru-RU" dirty="0"/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920885" y="2487676"/>
            <a:ext cx="5058384" cy="331195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iberation Serif" panose="02020603050405020304" pitchFamily="18" charset="0"/>
                <a:ea typeface="+mn-ea"/>
                <a:cs typeface="+mn-cs"/>
              </a:rPr>
              <a:t>СПАСИБО ЗА ВНИМАНИЕ!</a:t>
            </a:r>
            <a:endParaRPr lang="ru-RU" sz="18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iberation Serif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58200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3DC21-049A-4182-AB69-342E94236A54}" type="slidenum">
              <a:rPr lang="ru-RU" smtClean="0"/>
              <a:pPr/>
              <a:t>2</a:t>
            </a:fld>
            <a:endParaRPr lang="ru-RU"/>
          </a:p>
        </p:txBody>
      </p:sp>
      <p:sp>
        <p:nvSpPr>
          <p:cNvPr id="2" name="Объект 1"/>
          <p:cNvSpPr>
            <a:spLocks noGrp="1"/>
          </p:cNvSpPr>
          <p:nvPr>
            <p:ph idx="4294967295"/>
          </p:nvPr>
        </p:nvSpPr>
        <p:spPr>
          <a:xfrm>
            <a:off x="207523" y="737387"/>
            <a:ext cx="6344017" cy="2899327"/>
          </a:xfrm>
        </p:spPr>
        <p:txBody>
          <a:bodyPr>
            <a:normAutofit/>
          </a:bodyPr>
          <a:lstStyle/>
          <a:p>
            <a:endParaRPr lang="ru-RU" dirty="0"/>
          </a:p>
          <a:p>
            <a:pPr algn="just"/>
            <a:r>
              <a:rPr lang="ru-RU" sz="1600" dirty="0">
                <a:solidFill>
                  <a:schemeClr val="bg2">
                    <a:lumMod val="25000"/>
                  </a:schemeClr>
                </a:solidFill>
                <a:latin typeface="Liberation Serif" panose="02020603050405020304" pitchFamily="18" charset="0"/>
              </a:rPr>
              <a:t>Предметом ведомственного контроля является соблюдение </a:t>
            </a:r>
            <a:r>
              <a:rPr lang="ru-RU" sz="1600" dirty="0" smtClean="0">
                <a:solidFill>
                  <a:schemeClr val="bg2">
                    <a:lumMod val="25000"/>
                  </a:schemeClr>
                </a:solidFill>
                <a:latin typeface="Liberation Serif" panose="02020603050405020304" pitchFamily="18" charset="0"/>
              </a:rPr>
              <a:t>подведомственными муниципальными </a:t>
            </a:r>
            <a:r>
              <a:rPr lang="ru-RU" sz="1600" dirty="0">
                <a:solidFill>
                  <a:schemeClr val="bg2">
                    <a:lumMod val="25000"/>
                  </a:schemeClr>
                </a:solidFill>
                <a:latin typeface="Liberation Serif" panose="02020603050405020304" pitchFamily="18" charset="0"/>
              </a:rPr>
              <a:t>заказчиками, в том числе их контрактными службами, контрактными управляющими, комиссиями по осуществлению закупок, уполномоченными органами, законодательства Российской Федерации о контрактной системе в сфере закупок.</a:t>
            </a:r>
          </a:p>
          <a:p>
            <a:pPr algn="just"/>
            <a:r>
              <a:rPr lang="ru-RU" sz="1600" dirty="0">
                <a:solidFill>
                  <a:schemeClr val="bg2">
                    <a:lumMod val="25000"/>
                  </a:schemeClr>
                </a:solidFill>
                <a:latin typeface="Liberation Serif" panose="02020603050405020304" pitchFamily="18" charset="0"/>
              </a:rPr>
              <a:t>Цель проведения мероприятий ведомственного контроля – предупреждение, выявление и пресечение нарушений законодательства о контрактной </a:t>
            </a:r>
            <a:r>
              <a:rPr lang="ru-RU" sz="1600" dirty="0" smtClean="0">
                <a:solidFill>
                  <a:schemeClr val="bg2">
                    <a:lumMod val="25000"/>
                  </a:schemeClr>
                </a:solidFill>
                <a:latin typeface="Liberation Serif" panose="02020603050405020304" pitchFamily="18" charset="0"/>
              </a:rPr>
              <a:t>системе муниципальными заказчиками.</a:t>
            </a:r>
            <a:endParaRPr lang="ru-RU" sz="1600" dirty="0">
              <a:solidFill>
                <a:schemeClr val="bg2">
                  <a:lumMod val="25000"/>
                </a:schemeClr>
              </a:solidFill>
              <a:latin typeface="Liberation Serif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7523" y="123678"/>
            <a:ext cx="594026" cy="737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9337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92138" y="-116412"/>
            <a:ext cx="5741918" cy="87842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200" b="1" dirty="0" smtClean="0"/>
              <a:t/>
            </a:r>
            <a:br>
              <a:rPr lang="ru-RU" sz="1200" b="1" dirty="0" smtClean="0"/>
            </a:br>
            <a:r>
              <a:rPr lang="ru-RU" sz="1200" b="1" dirty="0" smtClean="0"/>
              <a:t/>
            </a:r>
            <a:br>
              <a:rPr lang="ru-RU" sz="1200" b="1" dirty="0" smtClean="0"/>
            </a:br>
            <a:r>
              <a:rPr lang="ru-RU" sz="1200" b="1" dirty="0"/>
              <a:t/>
            </a:r>
            <a:br>
              <a:rPr lang="ru-RU" sz="1200" b="1" dirty="0"/>
            </a:br>
            <a:r>
              <a:rPr lang="ru-RU" sz="1200" b="1" dirty="0" smtClean="0"/>
              <a:t/>
            </a:r>
            <a:br>
              <a:rPr lang="ru-RU" sz="1200" b="1" dirty="0" smtClean="0"/>
            </a:br>
            <a:r>
              <a:rPr lang="ru-RU" sz="1200" b="1" dirty="0"/>
              <a:t/>
            </a:r>
            <a:br>
              <a:rPr lang="ru-RU" sz="1200" b="1" dirty="0"/>
            </a:br>
            <a:r>
              <a:rPr lang="ru-RU" sz="1800" b="1" dirty="0" smtClean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 </a:t>
            </a: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период </a:t>
            </a:r>
            <a:r>
              <a:rPr lang="ru-RU" sz="1800" b="1" dirty="0" smtClean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2020-2023 </a:t>
            </a: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год отделом муниципального заказа проведен ведомственный контроль в отношении следующих подведомственных </a:t>
            </a:r>
            <a:r>
              <a:rPr lang="ru-RU" sz="1800" b="1" dirty="0" smtClean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муниципальных заказчиков</a:t>
            </a:r>
            <a:endParaRPr lang="ru-RU" sz="1800" b="1" dirty="0">
              <a:solidFill>
                <a:schemeClr val="accent1">
                  <a:lumMod val="50000"/>
                </a:schemeClr>
              </a:solidFill>
              <a:latin typeface="Liberation Serif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930-427D-4995-9695-AE17ADED86FC}" type="slidenum">
              <a:rPr lang="ru-RU" smtClean="0"/>
              <a:pPr/>
              <a:t>3</a:t>
            </a:fld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92138" cy="738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31" name="Объект 3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2302864"/>
              </p:ext>
            </p:extLst>
          </p:nvPr>
        </p:nvGraphicFramePr>
        <p:xfrm>
          <a:off x="592137" y="762010"/>
          <a:ext cx="6016185" cy="38618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049" name="TextBox 2048"/>
          <p:cNvSpPr txBox="1"/>
          <p:nvPr/>
        </p:nvSpPr>
        <p:spPr>
          <a:xfrm>
            <a:off x="875489" y="998705"/>
            <a:ext cx="8422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1" i="1" dirty="0" smtClean="0">
                <a:latin typeface="Liberation Serif" panose="02020603050405020304" pitchFamily="18" charset="0"/>
              </a:rPr>
              <a:t> </a:t>
            </a:r>
            <a:r>
              <a:rPr lang="ru-RU" b="1" i="1" dirty="0" smtClean="0">
                <a:latin typeface="Liberation Serif" panose="02020603050405020304" pitchFamily="18" charset="0"/>
              </a:rPr>
              <a:t>2020</a:t>
            </a:r>
            <a:endParaRPr lang="ru-RU" b="1" i="1" dirty="0">
              <a:latin typeface="Liberation Serif" panose="02020603050405020304" pitchFamily="18" charset="0"/>
            </a:endParaRPr>
          </a:p>
        </p:txBody>
      </p:sp>
      <p:sp>
        <p:nvSpPr>
          <p:cNvPr id="2051" name="TextBox 2050"/>
          <p:cNvSpPr txBox="1"/>
          <p:nvPr/>
        </p:nvSpPr>
        <p:spPr>
          <a:xfrm>
            <a:off x="899708" y="1952696"/>
            <a:ext cx="7430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latin typeface="Liberation Serif" panose="02020603050405020304" pitchFamily="18" charset="0"/>
              </a:rPr>
              <a:t>2021</a:t>
            </a:r>
            <a:endParaRPr lang="ru-RU" b="1" i="1" dirty="0">
              <a:latin typeface="Liberation Serif" panose="02020603050405020304" pitchFamily="18" charset="0"/>
            </a:endParaRPr>
          </a:p>
        </p:txBody>
      </p:sp>
      <p:sp>
        <p:nvSpPr>
          <p:cNvPr id="2052" name="TextBox 2051"/>
          <p:cNvSpPr txBox="1"/>
          <p:nvPr/>
        </p:nvSpPr>
        <p:spPr>
          <a:xfrm>
            <a:off x="925061" y="2970178"/>
            <a:ext cx="7384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latin typeface="Liberation Serif" panose="02020603050405020304" pitchFamily="18" charset="0"/>
              </a:rPr>
              <a:t>2022</a:t>
            </a:r>
            <a:endParaRPr lang="ru-RU" b="1" i="1" dirty="0">
              <a:latin typeface="Liberation Serif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66598" y="4012136"/>
            <a:ext cx="609283" cy="30777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latin typeface="Liberation Serif" panose="02020603050405020304" pitchFamily="18" charset="0"/>
              </a:rPr>
              <a:t>2023</a:t>
            </a:r>
            <a:endParaRPr lang="ru-RU" b="1" i="1" dirty="0">
              <a:latin typeface="Liberation Serif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471649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3DC21-049A-4182-AB69-342E94236A54}" type="slidenum">
              <a:rPr lang="ru-RU" smtClean="0"/>
              <a:t>4</a:t>
            </a:fld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4294967295"/>
          </p:nvPr>
        </p:nvSpPr>
        <p:spPr>
          <a:xfrm>
            <a:off x="4079875" y="1384300"/>
            <a:ext cx="2778125" cy="552450"/>
          </a:xfrm>
        </p:spPr>
        <p:txBody>
          <a:bodyPr>
            <a:normAutofit/>
          </a:bodyPr>
          <a:lstStyle/>
          <a:p>
            <a:endParaRPr lang="ru-RU" b="1" dirty="0" smtClean="0"/>
          </a:p>
          <a:p>
            <a:endParaRPr lang="ru-RU" sz="4800" dirty="0"/>
          </a:p>
        </p:txBody>
      </p:sp>
      <p:graphicFrame>
        <p:nvGraphicFramePr>
          <p:cNvPr id="2" name="Объект 1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3878184683"/>
              </p:ext>
            </p:extLst>
          </p:nvPr>
        </p:nvGraphicFramePr>
        <p:xfrm>
          <a:off x="268497" y="659957"/>
          <a:ext cx="6096000" cy="37215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572" y="0"/>
            <a:ext cx="592138" cy="738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64566" y="1201526"/>
            <a:ext cx="9780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Цели:</a:t>
            </a:r>
            <a:endParaRPr lang="ru-RU" dirty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64566" y="111318"/>
            <a:ext cx="601116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 smtClean="0">
              <a:solidFill>
                <a:schemeClr val="bg2">
                  <a:lumMod val="25000"/>
                </a:schemeClr>
              </a:solidFill>
              <a:latin typeface="Liberation Serif" panose="02020603050405020304" pitchFamily="18" charset="0"/>
            </a:endParaRPr>
          </a:p>
          <a:p>
            <a:pPr algn="ctr"/>
            <a:r>
              <a:rPr lang="ru-RU" sz="1600" b="1" dirty="0" smtClean="0">
                <a:solidFill>
                  <a:schemeClr val="bg2">
                    <a:lumMod val="25000"/>
                  </a:schemeClr>
                </a:solidFill>
                <a:latin typeface="Liberation Serif" panose="02020603050405020304" pitchFamily="18" charset="0"/>
              </a:rPr>
              <a:t>Требования к осуществлению ведомственного контроля</a:t>
            </a:r>
            <a:endParaRPr lang="ru-RU" sz="1600" b="1" dirty="0">
              <a:solidFill>
                <a:schemeClr val="bg2">
                  <a:lumMod val="25000"/>
                </a:schemeClr>
              </a:solidFill>
              <a:latin typeface="Liberation Serif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15742" y="2366838"/>
            <a:ext cx="123245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Задачи:</a:t>
            </a:r>
            <a:endParaRPr lang="ru-RU" dirty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08196" y="3371250"/>
            <a:ext cx="9666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Предмет </a:t>
            </a:r>
          </a:p>
          <a:p>
            <a:r>
              <a:rPr lang="ru-RU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проверки:</a:t>
            </a:r>
            <a:endParaRPr lang="ru-RU" dirty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01731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3DC21-049A-4182-AB69-342E94236A54}" type="slidenum">
              <a:rPr lang="ru-RU" smtClean="0"/>
              <a:t>5</a:t>
            </a:fld>
            <a:endParaRPr lang="ru-RU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28" y="29578"/>
            <a:ext cx="592138" cy="738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object 5"/>
          <p:cNvSpPr txBox="1">
            <a:spLocks/>
          </p:cNvSpPr>
          <p:nvPr/>
        </p:nvSpPr>
        <p:spPr>
          <a:xfrm>
            <a:off x="1141226" y="111652"/>
            <a:ext cx="4796790" cy="565924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>
            <a:lvl1pPr>
              <a:defRPr sz="2400" b="1" i="0">
                <a:solidFill>
                  <a:srgbClr val="1F497C"/>
                </a:solidFill>
                <a:latin typeface="Calibri"/>
                <a:ea typeface="+mj-ea"/>
                <a:cs typeface="Calibri"/>
              </a:defRPr>
            </a:lvl1pPr>
          </a:lstStyle>
          <a:p>
            <a:pPr marL="1241425" marR="5080" indent="-1229360">
              <a:lnSpc>
                <a:spcPts val="1920"/>
              </a:lnSpc>
              <a:spcBef>
                <a:spcPts val="560"/>
              </a:spcBef>
            </a:pPr>
            <a:r>
              <a:rPr lang="ru-RU" sz="1600" kern="0" spc="-10" dirty="0" smtClean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</a:rPr>
              <a:t>Утверждение,</a:t>
            </a:r>
            <a:r>
              <a:rPr lang="ru-RU" sz="1600" kern="0" spc="15" dirty="0" smtClean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</a:rPr>
              <a:t> </a:t>
            </a:r>
            <a:r>
              <a:rPr lang="ru-RU" sz="1600" kern="0" spc="-5" dirty="0" smtClean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</a:rPr>
              <a:t>изменение</a:t>
            </a:r>
            <a:r>
              <a:rPr lang="ru-RU" sz="1600" kern="0" spc="5" dirty="0" smtClean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</a:rPr>
              <a:t> </a:t>
            </a:r>
            <a:r>
              <a:rPr lang="ru-RU" sz="1600" kern="0" spc="-5" dirty="0" smtClean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</a:rPr>
              <a:t>и</a:t>
            </a:r>
            <a:r>
              <a:rPr lang="ru-RU" sz="1600" kern="0" dirty="0" smtClean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</a:rPr>
              <a:t> </a:t>
            </a:r>
            <a:r>
              <a:rPr lang="ru-RU" sz="1600" kern="0" spc="-10" dirty="0" smtClean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</a:rPr>
              <a:t>размещение </a:t>
            </a:r>
            <a:r>
              <a:rPr lang="ru-RU" sz="1600" kern="0" spc="-434" dirty="0" smtClean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</a:rPr>
              <a:t> </a:t>
            </a:r>
            <a:r>
              <a:rPr lang="ru-RU" sz="1600" kern="0" spc="-5" dirty="0" smtClean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</a:rPr>
              <a:t>в</a:t>
            </a:r>
            <a:r>
              <a:rPr lang="ru-RU" sz="1600" kern="0" spc="-10" dirty="0" smtClean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</a:rPr>
              <a:t> </a:t>
            </a:r>
            <a:r>
              <a:rPr lang="ru-RU" sz="1600" kern="0" spc="-5" dirty="0" smtClean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</a:rPr>
              <a:t>ЕИС плана</a:t>
            </a:r>
            <a:r>
              <a:rPr lang="ru-RU" sz="1600" kern="0" spc="-10" dirty="0" smtClean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</a:rPr>
              <a:t> </a:t>
            </a:r>
            <a:r>
              <a:rPr lang="ru-RU" sz="1600" kern="0" spc="-10" dirty="0" smtClean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</a:rPr>
              <a:t>графика закупок</a:t>
            </a:r>
            <a:endParaRPr lang="ru-RU" sz="1600" kern="0" spc="-10" dirty="0" smtClean="0">
              <a:solidFill>
                <a:schemeClr val="accent1">
                  <a:lumMod val="50000"/>
                </a:schemeClr>
              </a:solidFill>
              <a:latin typeface="Liberation Serif" panose="02020603050405020304" pitchFamily="18" charset="0"/>
            </a:endParaRPr>
          </a:p>
        </p:txBody>
      </p:sp>
      <p:grpSp>
        <p:nvGrpSpPr>
          <p:cNvPr id="11" name="object 2"/>
          <p:cNvGrpSpPr/>
          <p:nvPr/>
        </p:nvGrpSpPr>
        <p:grpSpPr>
          <a:xfrm>
            <a:off x="760144" y="677576"/>
            <a:ext cx="5177872" cy="568950"/>
            <a:chOff x="984389" y="1363217"/>
            <a:chExt cx="8468995" cy="1154430"/>
          </a:xfrm>
        </p:grpSpPr>
        <p:sp>
          <p:nvSpPr>
            <p:cNvPr id="12" name="object 3"/>
            <p:cNvSpPr/>
            <p:nvPr/>
          </p:nvSpPr>
          <p:spPr>
            <a:xfrm>
              <a:off x="984389" y="1363229"/>
              <a:ext cx="8468995" cy="182880"/>
            </a:xfrm>
            <a:custGeom>
              <a:avLst/>
              <a:gdLst/>
              <a:ahLst/>
              <a:cxnLst/>
              <a:rect l="l" t="t" r="r" b="b"/>
              <a:pathLst>
                <a:path w="8468995" h="182880">
                  <a:moveTo>
                    <a:pt x="8468931" y="90271"/>
                  </a:moveTo>
                  <a:lnTo>
                    <a:pt x="8461299" y="71640"/>
                  </a:lnTo>
                  <a:lnTo>
                    <a:pt x="8439150" y="60960"/>
                  </a:lnTo>
                  <a:lnTo>
                    <a:pt x="8431530" y="60198"/>
                  </a:lnTo>
                  <a:lnTo>
                    <a:pt x="254558" y="60198"/>
                  </a:lnTo>
                  <a:lnTo>
                    <a:pt x="243078" y="44958"/>
                  </a:lnTo>
                  <a:lnTo>
                    <a:pt x="208788" y="0"/>
                  </a:lnTo>
                  <a:lnTo>
                    <a:pt x="69342" y="0"/>
                  </a:lnTo>
                  <a:lnTo>
                    <a:pt x="35814" y="44958"/>
                  </a:lnTo>
                  <a:lnTo>
                    <a:pt x="0" y="91440"/>
                  </a:lnTo>
                  <a:lnTo>
                    <a:pt x="35814" y="137160"/>
                  </a:lnTo>
                  <a:lnTo>
                    <a:pt x="69342" y="182880"/>
                  </a:lnTo>
                  <a:lnTo>
                    <a:pt x="208788" y="182880"/>
                  </a:lnTo>
                  <a:lnTo>
                    <a:pt x="243078" y="137160"/>
                  </a:lnTo>
                  <a:lnTo>
                    <a:pt x="255930" y="120396"/>
                  </a:lnTo>
                  <a:lnTo>
                    <a:pt x="8439150" y="120396"/>
                  </a:lnTo>
                  <a:lnTo>
                    <a:pt x="8461667" y="109105"/>
                  </a:lnTo>
                  <a:lnTo>
                    <a:pt x="8468931" y="90271"/>
                  </a:lnTo>
                  <a:close/>
                </a:path>
              </a:pathLst>
            </a:custGeom>
            <a:solidFill>
              <a:srgbClr val="B1272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680070" y="1518665"/>
              <a:ext cx="1151394" cy="963168"/>
            </a:xfrm>
            <a:prstGeom prst="rect">
              <a:avLst/>
            </a:prstGeom>
          </p:spPr>
        </p:pic>
        <p:pic>
          <p:nvPicPr>
            <p:cNvPr id="14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635893" y="1610867"/>
              <a:ext cx="1030778" cy="906780"/>
            </a:xfrm>
            <a:prstGeom prst="rect">
              <a:avLst/>
            </a:prstGeom>
          </p:spPr>
        </p:pic>
      </p:grpSp>
      <p:pic>
        <p:nvPicPr>
          <p:cNvPr id="15" name="object 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978043" y="767713"/>
            <a:ext cx="783625" cy="500619"/>
          </a:xfrm>
          <a:prstGeom prst="rect">
            <a:avLst/>
          </a:prstGeom>
        </p:spPr>
      </p:pic>
      <p:sp>
        <p:nvSpPr>
          <p:cNvPr id="17" name="object 6"/>
          <p:cNvSpPr txBox="1"/>
          <p:nvPr/>
        </p:nvSpPr>
        <p:spPr>
          <a:xfrm>
            <a:off x="214009" y="1354832"/>
            <a:ext cx="1905227" cy="195053"/>
          </a:xfrm>
          <a:prstGeom prst="rect">
            <a:avLst/>
          </a:prstGeom>
          <a:solidFill>
            <a:srgbClr val="376092"/>
          </a:solidFill>
        </p:spPr>
        <p:txBody>
          <a:bodyPr vert="horz" wrap="square" lIns="0" tIns="0" rIns="0" bIns="0" rtlCol="0">
            <a:spAutoFit/>
          </a:bodyPr>
          <a:lstStyle/>
          <a:p>
            <a:pPr marL="758825" indent="-401638">
              <a:lnSpc>
                <a:spcPts val="1650"/>
              </a:lnSpc>
            </a:pPr>
            <a:r>
              <a:rPr sz="1050" b="1" spc="-10" dirty="0" err="1" smtClean="0">
                <a:solidFill>
                  <a:srgbClr val="FFFFFF"/>
                </a:solidFill>
                <a:latin typeface="Liberation Serif" panose="02020603050405020304" pitchFamily="18" charset="0"/>
                <a:cs typeface="Calibri"/>
              </a:rPr>
              <a:t>Что</a:t>
            </a:r>
            <a:r>
              <a:rPr lang="ru-RU" sz="1050" b="1" spc="-10" dirty="0" smtClean="0">
                <a:solidFill>
                  <a:srgbClr val="FFFFFF"/>
                </a:solidFill>
                <a:latin typeface="Liberation Serif" panose="02020603050405020304" pitchFamily="18" charset="0"/>
                <a:cs typeface="Calibri"/>
              </a:rPr>
              <a:t> анализируем</a:t>
            </a:r>
            <a:endParaRPr sz="1050" dirty="0">
              <a:latin typeface="Liberation Serif" panose="02020603050405020304" pitchFamily="18" charset="0"/>
              <a:cs typeface="Calibri"/>
            </a:endParaRPr>
          </a:p>
        </p:txBody>
      </p:sp>
      <p:sp>
        <p:nvSpPr>
          <p:cNvPr id="18" name="object 7"/>
          <p:cNvSpPr txBox="1"/>
          <p:nvPr/>
        </p:nvSpPr>
        <p:spPr>
          <a:xfrm>
            <a:off x="2515565" y="1365204"/>
            <a:ext cx="1861184" cy="218008"/>
          </a:xfrm>
          <a:prstGeom prst="rect">
            <a:avLst/>
          </a:prstGeom>
          <a:solidFill>
            <a:srgbClr val="376092"/>
          </a:solidFill>
        </p:spPr>
        <p:txBody>
          <a:bodyPr vert="horz" wrap="square" lIns="0" tIns="0" rIns="0" bIns="0" rtlCol="0">
            <a:spAutoFit/>
          </a:bodyPr>
          <a:lstStyle/>
          <a:p>
            <a:pPr marL="230504" defTabSz="914400">
              <a:lnSpc>
                <a:spcPts val="1650"/>
              </a:lnSpc>
            </a:pPr>
            <a:r>
              <a:rPr sz="1050" b="1" spc="-5" dirty="0" err="1" smtClean="0">
                <a:solidFill>
                  <a:srgbClr val="FFFFFF"/>
                </a:solidFill>
                <a:cs typeface="Calibri"/>
              </a:rPr>
              <a:t>Выявл</a:t>
            </a:r>
            <a:r>
              <a:rPr lang="ru-RU" sz="1050" b="1" spc="-5" dirty="0" err="1" smtClean="0">
                <a:solidFill>
                  <a:srgbClr val="FFFFFF"/>
                </a:solidFill>
                <a:cs typeface="Calibri"/>
              </a:rPr>
              <a:t>енные</a:t>
            </a:r>
            <a:r>
              <a:rPr sz="1050" b="1" spc="-25" dirty="0" smtClean="0">
                <a:solidFill>
                  <a:srgbClr val="FFFFFF"/>
                </a:solidFill>
                <a:cs typeface="Calibri"/>
              </a:rPr>
              <a:t> </a:t>
            </a:r>
            <a:r>
              <a:rPr sz="1050" b="1" spc="-5" dirty="0">
                <a:solidFill>
                  <a:srgbClr val="FFFFFF"/>
                </a:solidFill>
                <a:cs typeface="Calibri"/>
              </a:rPr>
              <a:t>нарушения</a:t>
            </a:r>
            <a:endParaRPr sz="1050" dirty="0">
              <a:solidFill>
                <a:prstClr val="black"/>
              </a:solidFill>
              <a:cs typeface="Calibri"/>
            </a:endParaRPr>
          </a:p>
        </p:txBody>
      </p:sp>
      <p:sp>
        <p:nvSpPr>
          <p:cNvPr id="20" name="object 10"/>
          <p:cNvSpPr txBox="1"/>
          <p:nvPr/>
        </p:nvSpPr>
        <p:spPr>
          <a:xfrm>
            <a:off x="4675367" y="1366309"/>
            <a:ext cx="1746648" cy="216903"/>
          </a:xfrm>
          <a:prstGeom prst="rect">
            <a:avLst/>
          </a:prstGeom>
          <a:solidFill>
            <a:srgbClr val="376092"/>
          </a:solidFill>
        </p:spPr>
        <p:txBody>
          <a:bodyPr vert="horz" wrap="square" lIns="0" tIns="0" rIns="0" bIns="0" rtlCol="0">
            <a:spAutoFit/>
          </a:bodyPr>
          <a:lstStyle/>
          <a:p>
            <a:pPr marL="226060">
              <a:lnSpc>
                <a:spcPts val="1650"/>
              </a:lnSpc>
            </a:pPr>
            <a:r>
              <a:rPr sz="1050" b="1" spc="-5" dirty="0">
                <a:solidFill>
                  <a:srgbClr val="FFFFFF"/>
                </a:solidFill>
                <a:latin typeface="Liberation Serif" panose="02020603050405020304" pitchFamily="18" charset="0"/>
                <a:cs typeface="Calibri"/>
              </a:rPr>
              <a:t>Ответственность</a:t>
            </a:r>
            <a:endParaRPr sz="1050" dirty="0">
              <a:latin typeface="Liberation Serif" panose="02020603050405020304" pitchFamily="18" charset="0"/>
              <a:cs typeface="Calibri"/>
            </a:endParaRPr>
          </a:p>
        </p:txBody>
      </p:sp>
      <p:sp>
        <p:nvSpPr>
          <p:cNvPr id="21" name="object 11"/>
          <p:cNvSpPr txBox="1"/>
          <p:nvPr/>
        </p:nvSpPr>
        <p:spPr>
          <a:xfrm>
            <a:off x="163215" y="1964853"/>
            <a:ext cx="1956021" cy="190565"/>
          </a:xfrm>
          <a:prstGeom prst="rect">
            <a:avLst/>
          </a:prstGeom>
          <a:solidFill>
            <a:srgbClr val="DCE6F2"/>
          </a:solidFill>
        </p:spPr>
        <p:txBody>
          <a:bodyPr vert="horz" wrap="square" lIns="0" tIns="0" rIns="0" bIns="0" rtlCol="0">
            <a:spAutoFit/>
          </a:bodyPr>
          <a:lstStyle/>
          <a:p>
            <a:pPr marL="90805">
              <a:lnSpc>
                <a:spcPts val="1655"/>
              </a:lnSpc>
            </a:pPr>
            <a:r>
              <a:rPr sz="900" b="1" spc="-5" dirty="0">
                <a:latin typeface="Liberation Serif" panose="02020603050405020304" pitchFamily="18" charset="0"/>
                <a:cs typeface="Calibri"/>
              </a:rPr>
              <a:t>‐</a:t>
            </a:r>
            <a:r>
              <a:rPr sz="900" b="1" spc="-10" dirty="0">
                <a:latin typeface="Liberation Serif" panose="02020603050405020304" pitchFamily="18" charset="0"/>
                <a:cs typeface="Calibri"/>
              </a:rPr>
              <a:t> план‐график</a:t>
            </a:r>
            <a:r>
              <a:rPr sz="900" b="1" spc="-5" dirty="0">
                <a:latin typeface="Liberation Serif" panose="02020603050405020304" pitchFamily="18" charset="0"/>
                <a:cs typeface="Calibri"/>
              </a:rPr>
              <a:t> в ЕИС</a:t>
            </a:r>
            <a:r>
              <a:rPr sz="900" b="1" dirty="0">
                <a:latin typeface="Liberation Serif" panose="02020603050405020304" pitchFamily="18" charset="0"/>
                <a:cs typeface="Calibri"/>
              </a:rPr>
              <a:t> </a:t>
            </a:r>
            <a:r>
              <a:rPr sz="900" b="1" spc="-5" dirty="0">
                <a:latin typeface="Liberation Serif" panose="02020603050405020304" pitchFamily="18" charset="0"/>
                <a:cs typeface="Calibri"/>
              </a:rPr>
              <a:t>(все</a:t>
            </a:r>
            <a:r>
              <a:rPr sz="900" b="1" spc="-10" dirty="0">
                <a:latin typeface="Liberation Serif" panose="02020603050405020304" pitchFamily="18" charset="0"/>
                <a:cs typeface="Calibri"/>
              </a:rPr>
              <a:t> </a:t>
            </a:r>
            <a:r>
              <a:rPr sz="900" b="1" spc="-5" dirty="0" err="1">
                <a:latin typeface="Liberation Serif" panose="02020603050405020304" pitchFamily="18" charset="0"/>
                <a:cs typeface="Calibri"/>
              </a:rPr>
              <a:t>версии</a:t>
            </a:r>
            <a:r>
              <a:rPr sz="900" b="1" spc="-5" dirty="0" smtClean="0">
                <a:latin typeface="Liberation Serif" panose="02020603050405020304" pitchFamily="18" charset="0"/>
                <a:cs typeface="Calibri"/>
              </a:rPr>
              <a:t>)</a:t>
            </a:r>
            <a:endParaRPr lang="ru-RU" sz="900" b="1" spc="-5" dirty="0" smtClean="0">
              <a:latin typeface="Liberation Serif" panose="02020603050405020304" pitchFamily="18" charset="0"/>
              <a:cs typeface="Calibri"/>
            </a:endParaRPr>
          </a:p>
        </p:txBody>
      </p:sp>
      <p:sp>
        <p:nvSpPr>
          <p:cNvPr id="24" name="object 14"/>
          <p:cNvSpPr txBox="1"/>
          <p:nvPr/>
        </p:nvSpPr>
        <p:spPr>
          <a:xfrm>
            <a:off x="2381944" y="1867064"/>
            <a:ext cx="1994805" cy="538609"/>
          </a:xfrm>
          <a:prstGeom prst="rect">
            <a:avLst/>
          </a:prstGeom>
          <a:solidFill>
            <a:srgbClr val="DCE6F2"/>
          </a:solidFill>
        </p:spPr>
        <p:txBody>
          <a:bodyPr vert="horz" wrap="square" lIns="0" tIns="38100" rIns="0" bIns="0" rtlCol="0">
            <a:spAutoFit/>
          </a:bodyPr>
          <a:lstStyle/>
          <a:p>
            <a:pPr marL="90805" marR="521334">
              <a:lnSpc>
                <a:spcPts val="1340"/>
              </a:lnSpc>
              <a:spcBef>
                <a:spcPts val="300"/>
              </a:spcBef>
            </a:pPr>
            <a:r>
              <a:rPr sz="800" b="1" spc="-5" dirty="0">
                <a:latin typeface="Liberation Serif" panose="02020603050405020304" pitchFamily="18" charset="0"/>
                <a:cs typeface="Calibri"/>
              </a:rPr>
              <a:t>‐ нарушение </a:t>
            </a:r>
            <a:r>
              <a:rPr sz="800" b="1" spc="-10" dirty="0">
                <a:latin typeface="Liberation Serif" panose="02020603050405020304" pitchFamily="18" charset="0"/>
                <a:cs typeface="Calibri"/>
              </a:rPr>
              <a:t>сроков размещения </a:t>
            </a:r>
            <a:r>
              <a:rPr sz="800" b="1" spc="-305" dirty="0">
                <a:latin typeface="Liberation Serif" panose="02020603050405020304" pitchFamily="18" charset="0"/>
                <a:cs typeface="Calibri"/>
              </a:rPr>
              <a:t> </a:t>
            </a:r>
            <a:r>
              <a:rPr sz="800" b="1" spc="-10" dirty="0">
                <a:latin typeface="Liberation Serif" panose="02020603050405020304" pitchFamily="18" charset="0"/>
                <a:cs typeface="Calibri"/>
              </a:rPr>
              <a:t>плана‐графика </a:t>
            </a:r>
            <a:r>
              <a:rPr sz="800" b="1" spc="-5" dirty="0">
                <a:latin typeface="Liberation Serif" panose="02020603050405020304" pitchFamily="18" charset="0"/>
                <a:cs typeface="Calibri"/>
              </a:rPr>
              <a:t>в</a:t>
            </a:r>
            <a:r>
              <a:rPr sz="800" b="1" spc="-10" dirty="0">
                <a:latin typeface="Liberation Serif" panose="02020603050405020304" pitchFamily="18" charset="0"/>
                <a:cs typeface="Calibri"/>
              </a:rPr>
              <a:t> </a:t>
            </a:r>
            <a:r>
              <a:rPr sz="800" b="1" spc="-5" dirty="0" smtClean="0">
                <a:latin typeface="Liberation Serif" panose="02020603050405020304" pitchFamily="18" charset="0"/>
                <a:cs typeface="Calibri"/>
              </a:rPr>
              <a:t>ЕИС</a:t>
            </a:r>
            <a:endParaRPr sz="800" b="1" dirty="0">
              <a:latin typeface="Liberation Serif" panose="02020603050405020304" pitchFamily="18" charset="0"/>
              <a:cs typeface="Calibri"/>
            </a:endParaRPr>
          </a:p>
        </p:txBody>
      </p:sp>
      <p:pic>
        <p:nvPicPr>
          <p:cNvPr id="25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 flipV="1">
            <a:off x="109726" y="2547430"/>
            <a:ext cx="4267023" cy="45719"/>
          </a:xfrm>
          <a:prstGeom prst="rect">
            <a:avLst/>
          </a:prstGeom>
        </p:spPr>
      </p:pic>
      <p:sp>
        <p:nvSpPr>
          <p:cNvPr id="26" name="object 12"/>
          <p:cNvSpPr txBox="1"/>
          <p:nvPr/>
        </p:nvSpPr>
        <p:spPr>
          <a:xfrm>
            <a:off x="163215" y="2806845"/>
            <a:ext cx="1956021" cy="371255"/>
          </a:xfrm>
          <a:prstGeom prst="rect">
            <a:avLst/>
          </a:prstGeom>
          <a:solidFill>
            <a:srgbClr val="DCE6F2"/>
          </a:solidFill>
        </p:spPr>
        <p:txBody>
          <a:bodyPr vert="horz" wrap="square" lIns="0" tIns="37465" rIns="0" bIns="0" rtlCol="0">
            <a:spAutoFit/>
          </a:bodyPr>
          <a:lstStyle/>
          <a:p>
            <a:pPr marL="90805" marR="84455">
              <a:lnSpc>
                <a:spcPts val="1340"/>
              </a:lnSpc>
              <a:spcBef>
                <a:spcPts val="295"/>
              </a:spcBef>
            </a:pPr>
            <a:r>
              <a:rPr lang="ru-RU" sz="900" b="1" spc="-10" dirty="0" smtClean="0">
                <a:latin typeface="Liberation Serif" panose="02020603050405020304" pitchFamily="18" charset="0"/>
                <a:cs typeface="Calibri"/>
              </a:rPr>
              <a:t>- </a:t>
            </a:r>
            <a:r>
              <a:rPr sz="900" b="1" spc="-10" dirty="0" err="1" smtClean="0">
                <a:latin typeface="Liberation Serif" panose="02020603050405020304" pitchFamily="18" charset="0"/>
                <a:cs typeface="Calibri"/>
              </a:rPr>
              <a:t>утверждения</a:t>
            </a:r>
            <a:r>
              <a:rPr sz="900" b="1" spc="-5" dirty="0" smtClean="0">
                <a:latin typeface="Liberation Serif" panose="02020603050405020304" pitchFamily="18" charset="0"/>
                <a:cs typeface="Calibri"/>
              </a:rPr>
              <a:t> </a:t>
            </a:r>
            <a:r>
              <a:rPr sz="900" b="1" spc="-10" dirty="0" err="1" smtClean="0">
                <a:latin typeface="Liberation Serif" panose="02020603050405020304" pitchFamily="18" charset="0"/>
                <a:cs typeface="Calibri"/>
              </a:rPr>
              <a:t>плана</a:t>
            </a:r>
            <a:r>
              <a:rPr lang="ru-RU" sz="900" b="1" spc="-10" dirty="0" smtClean="0">
                <a:latin typeface="Liberation Serif" panose="02020603050405020304" pitchFamily="18" charset="0"/>
                <a:cs typeface="Calibri"/>
              </a:rPr>
              <a:t> </a:t>
            </a:r>
            <a:r>
              <a:rPr sz="900" b="1" spc="-10" dirty="0" smtClean="0">
                <a:latin typeface="Liberation Serif" panose="02020603050405020304" pitchFamily="18" charset="0"/>
                <a:cs typeface="Calibri"/>
              </a:rPr>
              <a:t>‐ </a:t>
            </a:r>
            <a:r>
              <a:rPr sz="900" b="1" spc="-10" dirty="0" err="1" smtClean="0">
                <a:latin typeface="Liberation Serif" panose="02020603050405020304" pitchFamily="18" charset="0"/>
                <a:cs typeface="Calibri"/>
              </a:rPr>
              <a:t>графика</a:t>
            </a:r>
            <a:r>
              <a:rPr sz="900" b="1" spc="-10" dirty="0" smtClean="0">
                <a:latin typeface="Liberation Serif" panose="02020603050405020304" pitchFamily="18" charset="0"/>
                <a:cs typeface="Calibri"/>
              </a:rPr>
              <a:t> </a:t>
            </a:r>
            <a:r>
              <a:rPr sz="900" b="1" spc="-5" dirty="0">
                <a:latin typeface="Liberation Serif" panose="02020603050405020304" pitchFamily="18" charset="0"/>
                <a:cs typeface="Calibri"/>
              </a:rPr>
              <a:t>и внесения изменений в </a:t>
            </a:r>
            <a:r>
              <a:rPr sz="900" b="1" spc="-305" dirty="0">
                <a:latin typeface="Liberation Serif" panose="02020603050405020304" pitchFamily="18" charset="0"/>
                <a:cs typeface="Calibri"/>
              </a:rPr>
              <a:t> </a:t>
            </a:r>
            <a:r>
              <a:rPr sz="900" b="1" spc="-10" dirty="0">
                <a:latin typeface="Liberation Serif" panose="02020603050405020304" pitchFamily="18" charset="0"/>
                <a:cs typeface="Calibri"/>
              </a:rPr>
              <a:t>него</a:t>
            </a:r>
            <a:endParaRPr sz="900" dirty="0">
              <a:latin typeface="Liberation Serif" panose="02020603050405020304" pitchFamily="18" charset="0"/>
              <a:cs typeface="Calibri"/>
            </a:endParaRPr>
          </a:p>
        </p:txBody>
      </p:sp>
      <p:sp>
        <p:nvSpPr>
          <p:cNvPr id="27" name="object 16"/>
          <p:cNvSpPr txBox="1"/>
          <p:nvPr/>
        </p:nvSpPr>
        <p:spPr>
          <a:xfrm>
            <a:off x="2377369" y="2814411"/>
            <a:ext cx="1994805" cy="363689"/>
          </a:xfrm>
          <a:prstGeom prst="rect">
            <a:avLst/>
          </a:prstGeom>
          <a:solidFill>
            <a:srgbClr val="DCE6F2"/>
          </a:solidFill>
        </p:spPr>
        <p:txBody>
          <a:bodyPr vert="horz" wrap="square" lIns="0" tIns="0" rIns="0" bIns="0" rtlCol="0">
            <a:spAutoFit/>
          </a:bodyPr>
          <a:lstStyle/>
          <a:p>
            <a:pPr marL="90805" algn="ctr">
              <a:lnSpc>
                <a:spcPts val="1480"/>
              </a:lnSpc>
            </a:pPr>
            <a:r>
              <a:rPr sz="900" b="1" spc="-5" dirty="0">
                <a:latin typeface="Liberation Serif" panose="02020603050405020304" pitchFamily="18" charset="0"/>
                <a:cs typeface="Calibri"/>
              </a:rPr>
              <a:t>‐</a:t>
            </a:r>
            <a:r>
              <a:rPr sz="900" b="1" spc="-10" dirty="0">
                <a:latin typeface="Liberation Serif" panose="02020603050405020304" pitchFamily="18" charset="0"/>
                <a:cs typeface="Calibri"/>
              </a:rPr>
              <a:t> </a:t>
            </a:r>
            <a:r>
              <a:rPr sz="900" b="1" spc="-5" dirty="0">
                <a:latin typeface="Liberation Serif" panose="02020603050405020304" pitchFamily="18" charset="0"/>
                <a:cs typeface="Calibri"/>
              </a:rPr>
              <a:t>сроки </a:t>
            </a:r>
            <a:r>
              <a:rPr sz="900" b="1" spc="-10" dirty="0" err="1">
                <a:latin typeface="Liberation Serif" panose="02020603050405020304" pitchFamily="18" charset="0"/>
                <a:cs typeface="Calibri"/>
              </a:rPr>
              <a:t>утверждения</a:t>
            </a:r>
            <a:r>
              <a:rPr sz="900" b="1" dirty="0">
                <a:latin typeface="Liberation Serif" panose="02020603050405020304" pitchFamily="18" charset="0"/>
                <a:cs typeface="Calibri"/>
              </a:rPr>
              <a:t> </a:t>
            </a:r>
            <a:r>
              <a:rPr sz="900" b="1" spc="-10" dirty="0" err="1" smtClean="0">
                <a:latin typeface="Liberation Serif" panose="02020603050405020304" pitchFamily="18" charset="0"/>
                <a:cs typeface="Calibri"/>
              </a:rPr>
              <a:t>плана‐графика</a:t>
            </a:r>
            <a:endParaRPr lang="ru-RU" sz="900" b="1" spc="-10" dirty="0" smtClean="0">
              <a:latin typeface="Liberation Serif" panose="02020603050405020304" pitchFamily="18" charset="0"/>
              <a:cs typeface="Calibri"/>
            </a:endParaRPr>
          </a:p>
          <a:p>
            <a:pPr marL="90805">
              <a:lnSpc>
                <a:spcPts val="1480"/>
              </a:lnSpc>
            </a:pPr>
            <a:endParaRPr sz="900" dirty="0">
              <a:latin typeface="Liberation Serif" panose="02020603050405020304" pitchFamily="18" charset="0"/>
              <a:cs typeface="Calibri"/>
            </a:endParaRPr>
          </a:p>
        </p:txBody>
      </p:sp>
      <p:sp>
        <p:nvSpPr>
          <p:cNvPr id="29" name="object 19"/>
          <p:cNvSpPr/>
          <p:nvPr/>
        </p:nvSpPr>
        <p:spPr>
          <a:xfrm>
            <a:off x="4535032" y="1867064"/>
            <a:ext cx="280670" cy="1849179"/>
          </a:xfrm>
          <a:custGeom>
            <a:avLst/>
            <a:gdLst/>
            <a:ahLst/>
            <a:cxnLst/>
            <a:rect l="l" t="t" r="r" b="b"/>
            <a:pathLst>
              <a:path w="280670" h="3191510">
                <a:moveTo>
                  <a:pt x="256794" y="1576578"/>
                </a:moveTo>
                <a:lnTo>
                  <a:pt x="207881" y="1559149"/>
                </a:lnTo>
                <a:lnTo>
                  <a:pt x="175917" y="1525157"/>
                </a:lnTo>
                <a:lnTo>
                  <a:pt x="156387" y="1481252"/>
                </a:lnTo>
                <a:lnTo>
                  <a:pt x="150114" y="1434846"/>
                </a:lnTo>
                <a:lnTo>
                  <a:pt x="150114" y="170688"/>
                </a:lnTo>
                <a:lnTo>
                  <a:pt x="143032" y="124340"/>
                </a:lnTo>
                <a:lnTo>
                  <a:pt x="125234" y="80625"/>
                </a:lnTo>
                <a:lnTo>
                  <a:pt x="97565" y="43092"/>
                </a:lnTo>
                <a:lnTo>
                  <a:pt x="60872" y="15288"/>
                </a:lnTo>
                <a:lnTo>
                  <a:pt x="16002" y="761"/>
                </a:lnTo>
                <a:lnTo>
                  <a:pt x="8382" y="761"/>
                </a:lnTo>
                <a:lnTo>
                  <a:pt x="1524" y="0"/>
                </a:lnTo>
                <a:lnTo>
                  <a:pt x="0" y="38100"/>
                </a:lnTo>
                <a:lnTo>
                  <a:pt x="6096" y="38777"/>
                </a:lnTo>
                <a:lnTo>
                  <a:pt x="12192" y="38862"/>
                </a:lnTo>
                <a:lnTo>
                  <a:pt x="55537" y="56592"/>
                </a:lnTo>
                <a:lnTo>
                  <a:pt x="86872" y="90344"/>
                </a:lnTo>
                <a:lnTo>
                  <a:pt x="105823" y="133788"/>
                </a:lnTo>
                <a:lnTo>
                  <a:pt x="112014" y="180594"/>
                </a:lnTo>
                <a:lnTo>
                  <a:pt x="112014" y="1443228"/>
                </a:lnTo>
                <a:lnTo>
                  <a:pt x="119377" y="1489962"/>
                </a:lnTo>
                <a:lnTo>
                  <a:pt x="136788" y="1533712"/>
                </a:lnTo>
                <a:lnTo>
                  <a:pt x="163851" y="1571163"/>
                </a:lnTo>
                <a:lnTo>
                  <a:pt x="195831" y="1595674"/>
                </a:lnTo>
                <a:lnTo>
                  <a:pt x="199219" y="1593017"/>
                </a:lnTo>
                <a:lnTo>
                  <a:pt x="246126" y="1577340"/>
                </a:lnTo>
                <a:lnTo>
                  <a:pt x="254508" y="1576578"/>
                </a:lnTo>
                <a:lnTo>
                  <a:pt x="256794" y="1576578"/>
                </a:lnTo>
                <a:close/>
              </a:path>
              <a:path w="280670" h="3191510">
                <a:moveTo>
                  <a:pt x="255270" y="1614678"/>
                </a:moveTo>
                <a:lnTo>
                  <a:pt x="252984" y="1614678"/>
                </a:lnTo>
                <a:lnTo>
                  <a:pt x="245364" y="1613916"/>
                </a:lnTo>
                <a:lnTo>
                  <a:pt x="200174" y="1599002"/>
                </a:lnTo>
                <a:lnTo>
                  <a:pt x="195831" y="1595674"/>
                </a:lnTo>
                <a:lnTo>
                  <a:pt x="161810" y="1622355"/>
                </a:lnTo>
                <a:lnTo>
                  <a:pt x="134443" y="1661761"/>
                </a:lnTo>
                <a:lnTo>
                  <a:pt x="117662" y="1707643"/>
                </a:lnTo>
                <a:lnTo>
                  <a:pt x="112014" y="1756410"/>
                </a:lnTo>
                <a:lnTo>
                  <a:pt x="112014" y="3019044"/>
                </a:lnTo>
                <a:lnTo>
                  <a:pt x="104298" y="3063409"/>
                </a:lnTo>
                <a:lnTo>
                  <a:pt x="84467" y="3104602"/>
                </a:lnTo>
                <a:lnTo>
                  <a:pt x="53263" y="3136353"/>
                </a:lnTo>
                <a:lnTo>
                  <a:pt x="11430" y="3152394"/>
                </a:lnTo>
                <a:lnTo>
                  <a:pt x="0" y="3153156"/>
                </a:lnTo>
                <a:lnTo>
                  <a:pt x="1524" y="3191256"/>
                </a:lnTo>
                <a:lnTo>
                  <a:pt x="9144" y="3191256"/>
                </a:lnTo>
                <a:lnTo>
                  <a:pt x="17526" y="3190494"/>
                </a:lnTo>
                <a:lnTo>
                  <a:pt x="63672" y="3174733"/>
                </a:lnTo>
                <a:lnTo>
                  <a:pt x="100772" y="3145083"/>
                </a:lnTo>
                <a:lnTo>
                  <a:pt x="128058" y="3105407"/>
                </a:lnTo>
                <a:lnTo>
                  <a:pt x="144761" y="3059566"/>
                </a:lnTo>
                <a:lnTo>
                  <a:pt x="150114" y="3011424"/>
                </a:lnTo>
                <a:lnTo>
                  <a:pt x="150114" y="1749552"/>
                </a:lnTo>
                <a:lnTo>
                  <a:pt x="157845" y="1705142"/>
                </a:lnTo>
                <a:lnTo>
                  <a:pt x="177365" y="1664041"/>
                </a:lnTo>
                <a:lnTo>
                  <a:pt x="208214" y="1632167"/>
                </a:lnTo>
                <a:lnTo>
                  <a:pt x="249936" y="1615440"/>
                </a:lnTo>
                <a:lnTo>
                  <a:pt x="255270" y="1614678"/>
                </a:lnTo>
                <a:close/>
              </a:path>
              <a:path w="280670" h="3191510">
                <a:moveTo>
                  <a:pt x="280416" y="1595628"/>
                </a:moveTo>
                <a:lnTo>
                  <a:pt x="278951" y="1588579"/>
                </a:lnTo>
                <a:lnTo>
                  <a:pt x="274986" y="1582674"/>
                </a:lnTo>
                <a:lnTo>
                  <a:pt x="269164" y="1578483"/>
                </a:lnTo>
                <a:lnTo>
                  <a:pt x="262128" y="1576578"/>
                </a:lnTo>
                <a:lnTo>
                  <a:pt x="254508" y="1576578"/>
                </a:lnTo>
                <a:lnTo>
                  <a:pt x="246126" y="1577340"/>
                </a:lnTo>
                <a:lnTo>
                  <a:pt x="199219" y="1593017"/>
                </a:lnTo>
                <a:lnTo>
                  <a:pt x="195831" y="1595674"/>
                </a:lnTo>
                <a:lnTo>
                  <a:pt x="200174" y="1599002"/>
                </a:lnTo>
                <a:lnTo>
                  <a:pt x="245364" y="1613916"/>
                </a:lnTo>
                <a:lnTo>
                  <a:pt x="252984" y="1614678"/>
                </a:lnTo>
                <a:lnTo>
                  <a:pt x="262128" y="1614678"/>
                </a:lnTo>
                <a:lnTo>
                  <a:pt x="269164" y="1613201"/>
                </a:lnTo>
                <a:lnTo>
                  <a:pt x="274986" y="1609153"/>
                </a:lnTo>
                <a:lnTo>
                  <a:pt x="278951" y="1603105"/>
                </a:lnTo>
                <a:lnTo>
                  <a:pt x="280416" y="1595628"/>
                </a:lnTo>
                <a:close/>
              </a:path>
            </a:pathLst>
          </a:custGeom>
          <a:solidFill>
            <a:srgbClr val="4A7EB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18"/>
          <p:cNvSpPr txBox="1"/>
          <p:nvPr/>
        </p:nvSpPr>
        <p:spPr>
          <a:xfrm>
            <a:off x="4932084" y="2405673"/>
            <a:ext cx="1489931" cy="577081"/>
          </a:xfrm>
          <a:prstGeom prst="rect">
            <a:avLst/>
          </a:prstGeom>
          <a:solidFill>
            <a:srgbClr val="FF0000"/>
          </a:solidFill>
        </p:spPr>
        <p:txBody>
          <a:bodyPr vert="horz" wrap="square" lIns="0" tIns="0" rIns="0" bIns="0" rtlCol="0">
            <a:spAutoFit/>
          </a:bodyPr>
          <a:lstStyle/>
          <a:p>
            <a:pPr marL="90805">
              <a:lnSpc>
                <a:spcPts val="1480"/>
              </a:lnSpc>
            </a:pPr>
            <a:r>
              <a:rPr sz="1000" b="1" spc="-5" dirty="0">
                <a:solidFill>
                  <a:srgbClr val="FFFFFF"/>
                </a:solidFill>
                <a:latin typeface="Liberation Serif" panose="02020603050405020304" pitchFamily="18" charset="0"/>
                <a:cs typeface="Calibri"/>
              </a:rPr>
              <a:t>ч.</a:t>
            </a:r>
            <a:r>
              <a:rPr sz="1000" b="1" spc="-15" dirty="0">
                <a:solidFill>
                  <a:srgbClr val="FFFFFF"/>
                </a:solidFill>
                <a:latin typeface="Liberation Serif" panose="02020603050405020304" pitchFamily="18" charset="0"/>
                <a:cs typeface="Calibri"/>
              </a:rPr>
              <a:t> </a:t>
            </a:r>
            <a:r>
              <a:rPr sz="1000" b="1" spc="-5" dirty="0">
                <a:solidFill>
                  <a:srgbClr val="FFFFFF"/>
                </a:solidFill>
                <a:latin typeface="Liberation Serif" panose="02020603050405020304" pitchFamily="18" charset="0"/>
                <a:cs typeface="Calibri"/>
              </a:rPr>
              <a:t>4</a:t>
            </a:r>
            <a:r>
              <a:rPr sz="1000" b="1" spc="-10" dirty="0">
                <a:solidFill>
                  <a:srgbClr val="FFFFFF"/>
                </a:solidFill>
                <a:latin typeface="Liberation Serif" panose="02020603050405020304" pitchFamily="18" charset="0"/>
                <a:cs typeface="Calibri"/>
              </a:rPr>
              <a:t> </a:t>
            </a:r>
            <a:r>
              <a:rPr sz="1000" b="1" spc="-20" dirty="0">
                <a:solidFill>
                  <a:srgbClr val="FFFFFF"/>
                </a:solidFill>
                <a:latin typeface="Liberation Serif" panose="02020603050405020304" pitchFamily="18" charset="0"/>
                <a:cs typeface="Calibri"/>
              </a:rPr>
              <a:t>ст.</a:t>
            </a:r>
            <a:r>
              <a:rPr sz="1000" b="1" spc="-10" dirty="0">
                <a:solidFill>
                  <a:srgbClr val="FFFFFF"/>
                </a:solidFill>
                <a:latin typeface="Liberation Serif" panose="02020603050405020304" pitchFamily="18" charset="0"/>
                <a:cs typeface="Calibri"/>
              </a:rPr>
              <a:t> </a:t>
            </a:r>
            <a:r>
              <a:rPr sz="1000" b="1" spc="-5" dirty="0">
                <a:solidFill>
                  <a:srgbClr val="FFFFFF"/>
                </a:solidFill>
                <a:latin typeface="Liberation Serif" panose="02020603050405020304" pitchFamily="18" charset="0"/>
                <a:cs typeface="Calibri"/>
              </a:rPr>
              <a:t>7.29.3</a:t>
            </a:r>
            <a:r>
              <a:rPr sz="1000" b="1" spc="5" dirty="0">
                <a:solidFill>
                  <a:srgbClr val="FFFFFF"/>
                </a:solidFill>
                <a:latin typeface="Liberation Serif" panose="02020603050405020304" pitchFamily="18" charset="0"/>
                <a:cs typeface="Calibri"/>
              </a:rPr>
              <a:t> </a:t>
            </a:r>
            <a:r>
              <a:rPr sz="1000" b="1" spc="-10" dirty="0">
                <a:solidFill>
                  <a:srgbClr val="FFFFFF"/>
                </a:solidFill>
                <a:latin typeface="Liberation Serif" panose="02020603050405020304" pitchFamily="18" charset="0"/>
                <a:cs typeface="Calibri"/>
              </a:rPr>
              <a:t>КоАП </a:t>
            </a:r>
            <a:r>
              <a:rPr sz="1000" b="1" spc="-5" dirty="0">
                <a:solidFill>
                  <a:srgbClr val="FFFFFF"/>
                </a:solidFill>
                <a:latin typeface="Liberation Serif" panose="02020603050405020304" pitchFamily="18" charset="0"/>
                <a:cs typeface="Calibri"/>
              </a:rPr>
              <a:t>РФ</a:t>
            </a:r>
            <a:endParaRPr sz="1000" dirty="0">
              <a:latin typeface="Liberation Serif" panose="02020603050405020304" pitchFamily="18" charset="0"/>
              <a:cs typeface="Calibri"/>
            </a:endParaRPr>
          </a:p>
          <a:p>
            <a:pPr marL="90805">
              <a:lnSpc>
                <a:spcPts val="1510"/>
              </a:lnSpc>
            </a:pPr>
            <a:r>
              <a:rPr sz="1000" b="1" spc="-5" dirty="0">
                <a:solidFill>
                  <a:srgbClr val="FFFFFF"/>
                </a:solidFill>
                <a:latin typeface="Liberation Serif" panose="02020603050405020304" pitchFamily="18" charset="0"/>
                <a:cs typeface="Calibri"/>
              </a:rPr>
              <a:t>штраф </a:t>
            </a:r>
            <a:r>
              <a:rPr sz="1000" b="1" spc="-10" dirty="0">
                <a:solidFill>
                  <a:srgbClr val="FFFFFF"/>
                </a:solidFill>
                <a:latin typeface="Liberation Serif" panose="02020603050405020304" pitchFamily="18" charset="0"/>
                <a:cs typeface="Calibri"/>
              </a:rPr>
              <a:t>от</a:t>
            </a:r>
            <a:r>
              <a:rPr sz="1000" b="1" spc="-5" dirty="0">
                <a:solidFill>
                  <a:srgbClr val="FFFFFF"/>
                </a:solidFill>
                <a:latin typeface="Liberation Serif" panose="02020603050405020304" pitchFamily="18" charset="0"/>
                <a:cs typeface="Calibri"/>
              </a:rPr>
              <a:t> 5</a:t>
            </a:r>
            <a:r>
              <a:rPr sz="1000" b="1" spc="-15" dirty="0">
                <a:solidFill>
                  <a:srgbClr val="FFFFFF"/>
                </a:solidFill>
                <a:latin typeface="Liberation Serif" panose="02020603050405020304" pitchFamily="18" charset="0"/>
                <a:cs typeface="Calibri"/>
              </a:rPr>
              <a:t> </a:t>
            </a:r>
            <a:r>
              <a:rPr sz="1000" b="1" spc="-5" dirty="0">
                <a:solidFill>
                  <a:srgbClr val="FFFFFF"/>
                </a:solidFill>
                <a:latin typeface="Liberation Serif" panose="02020603050405020304" pitchFamily="18" charset="0"/>
                <a:cs typeface="Calibri"/>
              </a:rPr>
              <a:t>до</a:t>
            </a:r>
            <a:r>
              <a:rPr sz="1000" b="1" spc="-20" dirty="0">
                <a:solidFill>
                  <a:srgbClr val="FFFFFF"/>
                </a:solidFill>
                <a:latin typeface="Liberation Serif" panose="02020603050405020304" pitchFamily="18" charset="0"/>
                <a:cs typeface="Calibri"/>
              </a:rPr>
              <a:t> </a:t>
            </a:r>
            <a:r>
              <a:rPr sz="1000" b="1" spc="-5" dirty="0">
                <a:solidFill>
                  <a:srgbClr val="FFFFFF"/>
                </a:solidFill>
                <a:latin typeface="Liberation Serif" panose="02020603050405020304" pitchFamily="18" charset="0"/>
                <a:cs typeface="Calibri"/>
              </a:rPr>
              <a:t>30</a:t>
            </a:r>
            <a:r>
              <a:rPr sz="1000" b="1" spc="-10" dirty="0">
                <a:solidFill>
                  <a:srgbClr val="FFFFFF"/>
                </a:solidFill>
                <a:latin typeface="Liberation Serif" panose="02020603050405020304" pitchFamily="18" charset="0"/>
                <a:cs typeface="Calibri"/>
              </a:rPr>
              <a:t> </a:t>
            </a:r>
            <a:r>
              <a:rPr sz="1000" b="1" spc="-5" dirty="0">
                <a:solidFill>
                  <a:srgbClr val="FFFFFF"/>
                </a:solidFill>
                <a:latin typeface="Liberation Serif" panose="02020603050405020304" pitchFamily="18" charset="0"/>
                <a:cs typeface="Calibri"/>
              </a:rPr>
              <a:t>тыс.</a:t>
            </a:r>
            <a:r>
              <a:rPr sz="1000" b="1" dirty="0">
                <a:solidFill>
                  <a:srgbClr val="FFFFFF"/>
                </a:solidFill>
                <a:latin typeface="Liberation Serif" panose="02020603050405020304" pitchFamily="18" charset="0"/>
                <a:cs typeface="Calibri"/>
              </a:rPr>
              <a:t> </a:t>
            </a:r>
            <a:r>
              <a:rPr sz="1000" b="1" spc="-10" dirty="0" err="1" smtClean="0">
                <a:solidFill>
                  <a:srgbClr val="FFFFFF"/>
                </a:solidFill>
                <a:latin typeface="Liberation Serif" panose="02020603050405020304" pitchFamily="18" charset="0"/>
                <a:cs typeface="Calibri"/>
              </a:rPr>
              <a:t>руб</a:t>
            </a:r>
            <a:r>
              <a:rPr lang="ru-RU" sz="1000" b="1" spc="-10" dirty="0" smtClean="0">
                <a:solidFill>
                  <a:srgbClr val="FFFFFF"/>
                </a:solidFill>
                <a:latin typeface="Liberation Serif" panose="02020603050405020304" pitchFamily="18" charset="0"/>
                <a:cs typeface="Calibri"/>
              </a:rPr>
              <a:t>лей</a:t>
            </a:r>
            <a:endParaRPr sz="1000" dirty="0">
              <a:latin typeface="Liberation Serif" panose="02020603050405020304" pitchFamily="18" charset="0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84726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3DC21-049A-4182-AB69-342E94236A54}" type="slidenum">
              <a:rPr lang="ru-RU" smtClean="0"/>
              <a:t>6</a:t>
            </a:fld>
            <a:endParaRPr lang="ru-RU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28" y="29578"/>
            <a:ext cx="592138" cy="738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object 5"/>
          <p:cNvSpPr txBox="1">
            <a:spLocks/>
          </p:cNvSpPr>
          <p:nvPr/>
        </p:nvSpPr>
        <p:spPr>
          <a:xfrm>
            <a:off x="714672" y="133899"/>
            <a:ext cx="5186149" cy="559127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>
            <a:lvl1pPr>
              <a:defRPr sz="2400" b="1" i="0">
                <a:solidFill>
                  <a:srgbClr val="1F497C"/>
                </a:solidFill>
                <a:latin typeface="Calibri"/>
                <a:ea typeface="+mj-ea"/>
                <a:cs typeface="Calibri"/>
              </a:defRPr>
            </a:lvl1pPr>
          </a:lstStyle>
          <a:p>
            <a:pPr marL="1241425" marR="5080" indent="-1229360">
              <a:lnSpc>
                <a:spcPts val="1920"/>
              </a:lnSpc>
              <a:spcBef>
                <a:spcPts val="560"/>
              </a:spcBef>
            </a:pPr>
            <a:r>
              <a:rPr lang="ru-RU" sz="1600" spc="-15" dirty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</a:rPr>
              <a:t>Соблюдение</a:t>
            </a:r>
            <a:r>
              <a:rPr lang="ru-RU" sz="1600" spc="5" dirty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</a:rPr>
              <a:t> </a:t>
            </a:r>
            <a:r>
              <a:rPr lang="ru-RU" sz="1600" spc="-5" dirty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</a:rPr>
              <a:t>правил</a:t>
            </a:r>
            <a:r>
              <a:rPr lang="ru-RU" sz="1600" spc="5" dirty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</a:rPr>
              <a:t> </a:t>
            </a:r>
            <a:r>
              <a:rPr lang="ru-RU" sz="1600" spc="-10" dirty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</a:rPr>
              <a:t>нормирования</a:t>
            </a:r>
            <a:r>
              <a:rPr lang="ru-RU" sz="1600" spc="5" dirty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</a:rPr>
              <a:t> </a:t>
            </a:r>
            <a:r>
              <a:rPr lang="ru-RU" sz="1600" spc="-5" dirty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</a:rPr>
              <a:t>в</a:t>
            </a:r>
            <a:r>
              <a:rPr lang="ru-RU" sz="1600" spc="5" dirty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</a:rPr>
              <a:t> </a:t>
            </a:r>
            <a:r>
              <a:rPr lang="ru-RU" sz="1600" spc="-10" dirty="0" smtClean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</a:rPr>
              <a:t>сфере</a:t>
            </a:r>
            <a:r>
              <a:rPr lang="ru-RU" sz="1600" spc="5" dirty="0" smtClean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</a:rPr>
              <a:t> 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</a:rPr>
              <a:t>закупок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</a:rPr>
              <a:t>, </a:t>
            </a:r>
            <a:r>
              <a:rPr lang="ru-RU" sz="1600" spc="-440" dirty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</a:rPr>
              <a:t> </a:t>
            </a:r>
            <a:r>
              <a:rPr lang="ru-RU" sz="1600" spc="-10" dirty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</a:rPr>
              <a:t>предусмотренных</a:t>
            </a:r>
            <a:r>
              <a:rPr lang="ru-RU" sz="1600" spc="-5" dirty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</a:rPr>
              <a:t> </a:t>
            </a:r>
            <a:r>
              <a:rPr lang="ru-RU" sz="1600" spc="-30" dirty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</a:rPr>
              <a:t>ст.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</a:rPr>
              <a:t> </a:t>
            </a:r>
            <a:r>
              <a:rPr lang="ru-RU" sz="1600" spc="-5" dirty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</a:rPr>
              <a:t>19 №</a:t>
            </a:r>
            <a:r>
              <a:rPr lang="ru-RU" sz="1600" spc="-10" dirty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</a:rPr>
              <a:t> </a:t>
            </a:r>
            <a:r>
              <a:rPr lang="ru-RU" sz="1600" spc="-5" dirty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</a:rPr>
              <a:t>44‐ФЗ</a:t>
            </a:r>
            <a:endParaRPr lang="ru-RU" sz="1600" kern="0" spc="-10" dirty="0" smtClean="0">
              <a:solidFill>
                <a:schemeClr val="accent1">
                  <a:lumMod val="50000"/>
                </a:schemeClr>
              </a:solidFill>
              <a:latin typeface="Liberation Serif" panose="02020603050405020304" pitchFamily="18" charset="0"/>
            </a:endParaRPr>
          </a:p>
        </p:txBody>
      </p:sp>
      <p:grpSp>
        <p:nvGrpSpPr>
          <p:cNvPr id="11" name="object 2"/>
          <p:cNvGrpSpPr/>
          <p:nvPr/>
        </p:nvGrpSpPr>
        <p:grpSpPr>
          <a:xfrm>
            <a:off x="760144" y="683614"/>
            <a:ext cx="5177872" cy="568950"/>
            <a:chOff x="984389" y="1363217"/>
            <a:chExt cx="8468995" cy="1154430"/>
          </a:xfrm>
        </p:grpSpPr>
        <p:sp>
          <p:nvSpPr>
            <p:cNvPr id="12" name="object 3"/>
            <p:cNvSpPr/>
            <p:nvPr/>
          </p:nvSpPr>
          <p:spPr>
            <a:xfrm>
              <a:off x="984389" y="1363229"/>
              <a:ext cx="8468995" cy="182880"/>
            </a:xfrm>
            <a:custGeom>
              <a:avLst/>
              <a:gdLst/>
              <a:ahLst/>
              <a:cxnLst/>
              <a:rect l="l" t="t" r="r" b="b"/>
              <a:pathLst>
                <a:path w="8468995" h="182880">
                  <a:moveTo>
                    <a:pt x="8468931" y="90271"/>
                  </a:moveTo>
                  <a:lnTo>
                    <a:pt x="8461299" y="71640"/>
                  </a:lnTo>
                  <a:lnTo>
                    <a:pt x="8439150" y="60960"/>
                  </a:lnTo>
                  <a:lnTo>
                    <a:pt x="8431530" y="60198"/>
                  </a:lnTo>
                  <a:lnTo>
                    <a:pt x="254558" y="60198"/>
                  </a:lnTo>
                  <a:lnTo>
                    <a:pt x="243078" y="44958"/>
                  </a:lnTo>
                  <a:lnTo>
                    <a:pt x="208788" y="0"/>
                  </a:lnTo>
                  <a:lnTo>
                    <a:pt x="69342" y="0"/>
                  </a:lnTo>
                  <a:lnTo>
                    <a:pt x="35814" y="44958"/>
                  </a:lnTo>
                  <a:lnTo>
                    <a:pt x="0" y="91440"/>
                  </a:lnTo>
                  <a:lnTo>
                    <a:pt x="35814" y="137160"/>
                  </a:lnTo>
                  <a:lnTo>
                    <a:pt x="69342" y="182880"/>
                  </a:lnTo>
                  <a:lnTo>
                    <a:pt x="208788" y="182880"/>
                  </a:lnTo>
                  <a:lnTo>
                    <a:pt x="243078" y="137160"/>
                  </a:lnTo>
                  <a:lnTo>
                    <a:pt x="255930" y="120396"/>
                  </a:lnTo>
                  <a:lnTo>
                    <a:pt x="8439150" y="120396"/>
                  </a:lnTo>
                  <a:lnTo>
                    <a:pt x="8461667" y="109105"/>
                  </a:lnTo>
                  <a:lnTo>
                    <a:pt x="8468931" y="90271"/>
                  </a:lnTo>
                  <a:close/>
                </a:path>
              </a:pathLst>
            </a:custGeom>
            <a:solidFill>
              <a:srgbClr val="B1272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680070" y="1518665"/>
              <a:ext cx="1151394" cy="963168"/>
            </a:xfrm>
            <a:prstGeom prst="rect">
              <a:avLst/>
            </a:prstGeom>
          </p:spPr>
        </p:pic>
        <p:pic>
          <p:nvPicPr>
            <p:cNvPr id="14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635893" y="1610867"/>
              <a:ext cx="1030778" cy="906780"/>
            </a:xfrm>
            <a:prstGeom prst="rect">
              <a:avLst/>
            </a:prstGeom>
          </p:spPr>
        </p:pic>
      </p:grpSp>
      <p:pic>
        <p:nvPicPr>
          <p:cNvPr id="15" name="object 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978043" y="767713"/>
            <a:ext cx="783625" cy="500619"/>
          </a:xfrm>
          <a:prstGeom prst="rect">
            <a:avLst/>
          </a:prstGeom>
        </p:spPr>
      </p:pic>
      <p:sp>
        <p:nvSpPr>
          <p:cNvPr id="17" name="object 6"/>
          <p:cNvSpPr txBox="1"/>
          <p:nvPr/>
        </p:nvSpPr>
        <p:spPr>
          <a:xfrm>
            <a:off x="163215" y="1354832"/>
            <a:ext cx="1956021" cy="195053"/>
          </a:xfrm>
          <a:prstGeom prst="rect">
            <a:avLst/>
          </a:prstGeom>
          <a:solidFill>
            <a:srgbClr val="376092"/>
          </a:solidFill>
        </p:spPr>
        <p:txBody>
          <a:bodyPr vert="horz" wrap="square" lIns="0" tIns="0" rIns="0" bIns="0" rtlCol="0">
            <a:spAutoFit/>
          </a:bodyPr>
          <a:lstStyle/>
          <a:p>
            <a:pPr marL="758825" indent="-311150">
              <a:lnSpc>
                <a:spcPts val="1650"/>
              </a:lnSpc>
            </a:pPr>
            <a:r>
              <a:rPr sz="1050" b="1" spc="-10" dirty="0" err="1">
                <a:solidFill>
                  <a:srgbClr val="FFFFFF"/>
                </a:solidFill>
                <a:latin typeface="Liberation Serif" panose="02020603050405020304" pitchFamily="18" charset="0"/>
                <a:cs typeface="Calibri"/>
              </a:rPr>
              <a:t>Что</a:t>
            </a:r>
            <a:r>
              <a:rPr sz="1050" b="1" spc="-35" dirty="0">
                <a:solidFill>
                  <a:srgbClr val="FFFFFF"/>
                </a:solidFill>
                <a:latin typeface="Liberation Serif" panose="02020603050405020304" pitchFamily="18" charset="0"/>
                <a:cs typeface="Calibri"/>
              </a:rPr>
              <a:t> </a:t>
            </a:r>
            <a:r>
              <a:rPr lang="ru-RU" sz="1050" b="1" spc="-10" dirty="0" smtClean="0">
                <a:solidFill>
                  <a:srgbClr val="FFFFFF"/>
                </a:solidFill>
                <a:latin typeface="Liberation Serif" panose="02020603050405020304" pitchFamily="18" charset="0"/>
                <a:cs typeface="Calibri"/>
              </a:rPr>
              <a:t>анализируем</a:t>
            </a:r>
            <a:endParaRPr sz="1050" dirty="0">
              <a:latin typeface="Liberation Serif" panose="02020603050405020304" pitchFamily="18" charset="0"/>
              <a:cs typeface="Calibri"/>
            </a:endParaRPr>
          </a:p>
        </p:txBody>
      </p:sp>
      <p:sp>
        <p:nvSpPr>
          <p:cNvPr id="18" name="object 7"/>
          <p:cNvSpPr txBox="1"/>
          <p:nvPr/>
        </p:nvSpPr>
        <p:spPr>
          <a:xfrm>
            <a:off x="2515565" y="1365204"/>
            <a:ext cx="1861184" cy="218008"/>
          </a:xfrm>
          <a:prstGeom prst="rect">
            <a:avLst/>
          </a:prstGeom>
          <a:solidFill>
            <a:srgbClr val="376092"/>
          </a:solidFill>
        </p:spPr>
        <p:txBody>
          <a:bodyPr vert="horz" wrap="square" lIns="0" tIns="0" rIns="0" bIns="0" rtlCol="0">
            <a:spAutoFit/>
          </a:bodyPr>
          <a:lstStyle/>
          <a:p>
            <a:pPr marL="230504" defTabSz="914400">
              <a:lnSpc>
                <a:spcPts val="1650"/>
              </a:lnSpc>
            </a:pPr>
            <a:r>
              <a:rPr sz="1050" b="1" spc="-5" dirty="0" err="1" smtClean="0">
                <a:solidFill>
                  <a:srgbClr val="FFFFFF"/>
                </a:solidFill>
                <a:cs typeface="Calibri"/>
              </a:rPr>
              <a:t>Выявл</a:t>
            </a:r>
            <a:r>
              <a:rPr lang="ru-RU" sz="1050" b="1" spc="-5" dirty="0" err="1" smtClean="0">
                <a:solidFill>
                  <a:srgbClr val="FFFFFF"/>
                </a:solidFill>
                <a:cs typeface="Calibri"/>
              </a:rPr>
              <a:t>енные</a:t>
            </a:r>
            <a:r>
              <a:rPr sz="1050" b="1" spc="-25" dirty="0" smtClean="0">
                <a:solidFill>
                  <a:srgbClr val="FFFFFF"/>
                </a:solidFill>
                <a:cs typeface="Calibri"/>
              </a:rPr>
              <a:t> </a:t>
            </a:r>
            <a:r>
              <a:rPr sz="1050" b="1" spc="-5" dirty="0">
                <a:solidFill>
                  <a:srgbClr val="FFFFFF"/>
                </a:solidFill>
                <a:cs typeface="Calibri"/>
              </a:rPr>
              <a:t>нарушения</a:t>
            </a:r>
            <a:endParaRPr sz="1050" dirty="0">
              <a:solidFill>
                <a:prstClr val="black"/>
              </a:solidFill>
              <a:cs typeface="Calibri"/>
            </a:endParaRPr>
          </a:p>
        </p:txBody>
      </p:sp>
      <p:sp>
        <p:nvSpPr>
          <p:cNvPr id="20" name="object 10"/>
          <p:cNvSpPr txBox="1"/>
          <p:nvPr/>
        </p:nvSpPr>
        <p:spPr>
          <a:xfrm>
            <a:off x="4675367" y="1366309"/>
            <a:ext cx="1746648" cy="216903"/>
          </a:xfrm>
          <a:prstGeom prst="rect">
            <a:avLst/>
          </a:prstGeom>
          <a:solidFill>
            <a:srgbClr val="376092"/>
          </a:solidFill>
        </p:spPr>
        <p:txBody>
          <a:bodyPr vert="horz" wrap="square" lIns="0" tIns="0" rIns="0" bIns="0" rtlCol="0">
            <a:spAutoFit/>
          </a:bodyPr>
          <a:lstStyle/>
          <a:p>
            <a:pPr marL="226060">
              <a:lnSpc>
                <a:spcPts val="1650"/>
              </a:lnSpc>
            </a:pPr>
            <a:r>
              <a:rPr sz="1050" b="1" spc="-5" dirty="0">
                <a:solidFill>
                  <a:srgbClr val="FFFFFF"/>
                </a:solidFill>
                <a:latin typeface="Liberation Serif" panose="02020603050405020304" pitchFamily="18" charset="0"/>
                <a:cs typeface="Calibri"/>
              </a:rPr>
              <a:t>Ответственность</a:t>
            </a:r>
            <a:endParaRPr sz="1050" dirty="0">
              <a:latin typeface="Liberation Serif" panose="02020603050405020304" pitchFamily="18" charset="0"/>
              <a:cs typeface="Calibri"/>
            </a:endParaRPr>
          </a:p>
        </p:txBody>
      </p:sp>
      <p:sp>
        <p:nvSpPr>
          <p:cNvPr id="21" name="object 11"/>
          <p:cNvSpPr txBox="1"/>
          <p:nvPr/>
        </p:nvSpPr>
        <p:spPr>
          <a:xfrm>
            <a:off x="182693" y="2290212"/>
            <a:ext cx="1956021" cy="989053"/>
          </a:xfrm>
          <a:prstGeom prst="rect">
            <a:avLst/>
          </a:prstGeom>
          <a:solidFill>
            <a:srgbClr val="DCE6F2"/>
          </a:solidFill>
        </p:spPr>
        <p:txBody>
          <a:bodyPr vert="horz" wrap="square" lIns="0" tIns="0" rIns="0" bIns="0" rtlCol="0">
            <a:spAutoFit/>
          </a:bodyPr>
          <a:lstStyle/>
          <a:p>
            <a:pPr marL="90805" marR="148590">
              <a:lnSpc>
                <a:spcPts val="1340"/>
              </a:lnSpc>
              <a:spcBef>
                <a:spcPts val="300"/>
              </a:spcBef>
            </a:pPr>
            <a:r>
              <a:rPr lang="ru-RU" sz="900" b="1" spc="-5" dirty="0">
                <a:latin typeface="Liberation Serif" panose="02020603050405020304" pitchFamily="18" charset="0"/>
                <a:cs typeface="Calibri"/>
              </a:rPr>
              <a:t>утвержденные</a:t>
            </a:r>
            <a:r>
              <a:rPr lang="ru-RU" sz="900" b="1" spc="5" dirty="0">
                <a:latin typeface="Liberation Serif" panose="02020603050405020304" pitchFamily="18" charset="0"/>
                <a:cs typeface="Calibri"/>
              </a:rPr>
              <a:t> </a:t>
            </a:r>
            <a:r>
              <a:rPr lang="ru-RU" sz="900" b="1" spc="-5" dirty="0">
                <a:latin typeface="Liberation Serif" panose="02020603050405020304" pitchFamily="18" charset="0"/>
                <a:cs typeface="Calibri"/>
              </a:rPr>
              <a:t>правила </a:t>
            </a:r>
            <a:r>
              <a:rPr lang="ru-RU" sz="900" b="1" dirty="0">
                <a:latin typeface="Liberation Serif" panose="02020603050405020304" pitchFamily="18" charset="0"/>
                <a:cs typeface="Calibri"/>
              </a:rPr>
              <a:t> </a:t>
            </a:r>
            <a:r>
              <a:rPr lang="ru-RU" sz="900" b="1" spc="-5" dirty="0">
                <a:latin typeface="Liberation Serif" panose="02020603050405020304" pitchFamily="18" charset="0"/>
                <a:cs typeface="Calibri"/>
              </a:rPr>
              <a:t>нормирования </a:t>
            </a:r>
            <a:r>
              <a:rPr lang="ru-RU" sz="900" b="1" dirty="0">
                <a:latin typeface="Liberation Serif" panose="02020603050405020304" pitchFamily="18" charset="0"/>
                <a:cs typeface="Calibri"/>
              </a:rPr>
              <a:t>(требования к </a:t>
            </a:r>
            <a:r>
              <a:rPr lang="ru-RU" sz="900" b="1" spc="5" dirty="0">
                <a:latin typeface="Liberation Serif" panose="02020603050405020304" pitchFamily="18" charset="0"/>
                <a:cs typeface="Calibri"/>
              </a:rPr>
              <a:t> </a:t>
            </a:r>
            <a:r>
              <a:rPr lang="ru-RU" sz="900" b="1" spc="-5" dirty="0">
                <a:latin typeface="Liberation Serif" panose="02020603050405020304" pitchFamily="18" charset="0"/>
                <a:cs typeface="Calibri"/>
              </a:rPr>
              <a:t>закупаемым </a:t>
            </a:r>
            <a:r>
              <a:rPr lang="ru-RU" sz="900" b="1" spc="-10" dirty="0">
                <a:latin typeface="Liberation Serif" panose="02020603050405020304" pitchFamily="18" charset="0"/>
                <a:cs typeface="Calibri"/>
              </a:rPr>
              <a:t>товарам, </a:t>
            </a:r>
            <a:r>
              <a:rPr lang="ru-RU" sz="900" b="1" spc="-5" dirty="0">
                <a:latin typeface="Liberation Serif" panose="02020603050405020304" pitchFamily="18" charset="0"/>
                <a:cs typeface="Calibri"/>
              </a:rPr>
              <a:t>работам, </a:t>
            </a:r>
            <a:r>
              <a:rPr lang="ru-RU" sz="900" b="1" dirty="0">
                <a:latin typeface="Liberation Serif" panose="02020603050405020304" pitchFamily="18" charset="0"/>
                <a:cs typeface="Calibri"/>
              </a:rPr>
              <a:t> услугам (в </a:t>
            </a:r>
            <a:r>
              <a:rPr lang="ru-RU" sz="900" b="1" spc="-5" dirty="0">
                <a:latin typeface="Liberation Serif" panose="02020603050405020304" pitchFamily="18" charset="0"/>
                <a:cs typeface="Calibri"/>
              </a:rPr>
              <a:t>том числе </a:t>
            </a:r>
            <a:r>
              <a:rPr lang="ru-RU" sz="900" b="1" spc="-10" dirty="0">
                <a:latin typeface="Liberation Serif" panose="02020603050405020304" pitchFamily="18" charset="0"/>
                <a:cs typeface="Calibri"/>
              </a:rPr>
              <a:t>предельные </a:t>
            </a:r>
            <a:r>
              <a:rPr lang="ru-RU" sz="900" b="1" spc="-285" dirty="0">
                <a:latin typeface="Liberation Serif" panose="02020603050405020304" pitchFamily="18" charset="0"/>
                <a:cs typeface="Calibri"/>
              </a:rPr>
              <a:t> </a:t>
            </a:r>
            <a:r>
              <a:rPr lang="ru-RU" sz="900" b="1" spc="-10" dirty="0">
                <a:latin typeface="Liberation Serif" panose="02020603050405020304" pitchFamily="18" charset="0"/>
                <a:cs typeface="Calibri"/>
              </a:rPr>
              <a:t>цены </a:t>
            </a:r>
            <a:r>
              <a:rPr lang="ru-RU" sz="900" b="1" spc="-5" dirty="0">
                <a:latin typeface="Liberation Serif" panose="02020603050405020304" pitchFamily="18" charset="0"/>
                <a:cs typeface="Calibri"/>
              </a:rPr>
              <a:t>товаров,</a:t>
            </a:r>
            <a:r>
              <a:rPr lang="ru-RU" sz="900" b="1" spc="-10" dirty="0">
                <a:latin typeface="Liberation Serif" panose="02020603050405020304" pitchFamily="18" charset="0"/>
                <a:cs typeface="Calibri"/>
              </a:rPr>
              <a:t> работ,</a:t>
            </a:r>
            <a:r>
              <a:rPr lang="ru-RU" sz="900" b="1" dirty="0">
                <a:latin typeface="Liberation Serif" panose="02020603050405020304" pitchFamily="18" charset="0"/>
                <a:cs typeface="Calibri"/>
              </a:rPr>
              <a:t> услуг), </a:t>
            </a:r>
            <a:r>
              <a:rPr lang="ru-RU" sz="900" b="1" spc="5" dirty="0">
                <a:latin typeface="Liberation Serif" panose="02020603050405020304" pitchFamily="18" charset="0"/>
                <a:cs typeface="Calibri"/>
              </a:rPr>
              <a:t> </a:t>
            </a:r>
            <a:r>
              <a:rPr lang="ru-RU" sz="900" b="1" spc="-5" dirty="0">
                <a:latin typeface="Liberation Serif" panose="02020603050405020304" pitchFamily="18" charset="0"/>
                <a:cs typeface="Calibri"/>
              </a:rPr>
              <a:t>нормативные затраты</a:t>
            </a:r>
            <a:endParaRPr lang="ru-RU" sz="900" dirty="0">
              <a:latin typeface="Liberation Serif" panose="02020603050405020304" pitchFamily="18" charset="0"/>
              <a:cs typeface="Calibri"/>
            </a:endParaRPr>
          </a:p>
        </p:txBody>
      </p:sp>
      <p:sp>
        <p:nvSpPr>
          <p:cNvPr id="24" name="object 14"/>
          <p:cNvSpPr txBox="1"/>
          <p:nvPr/>
        </p:nvSpPr>
        <p:spPr>
          <a:xfrm>
            <a:off x="2602172" y="2073004"/>
            <a:ext cx="1994805" cy="1423467"/>
          </a:xfrm>
          <a:prstGeom prst="rect">
            <a:avLst/>
          </a:prstGeom>
          <a:solidFill>
            <a:srgbClr val="DCE6F2"/>
          </a:solidFill>
        </p:spPr>
        <p:txBody>
          <a:bodyPr vert="horz" wrap="square" lIns="0" tIns="38100" rIns="0" bIns="0" rtlCol="0">
            <a:spAutoFit/>
          </a:bodyPr>
          <a:lstStyle/>
          <a:p>
            <a:pPr marL="90805" marR="130175">
              <a:lnSpc>
                <a:spcPct val="80000"/>
              </a:lnSpc>
              <a:spcBef>
                <a:spcPts val="305"/>
              </a:spcBef>
            </a:pPr>
            <a:r>
              <a:rPr lang="ru-RU" sz="900" b="1" spc="-5" dirty="0">
                <a:latin typeface="Liberation Serif" panose="02020603050405020304" pitchFamily="18" charset="0"/>
                <a:cs typeface="Calibri"/>
              </a:rPr>
              <a:t>Соответствие </a:t>
            </a:r>
            <a:r>
              <a:rPr lang="ru-RU" sz="900" b="1" dirty="0">
                <a:latin typeface="Liberation Serif" panose="02020603050405020304" pitchFamily="18" charset="0"/>
                <a:cs typeface="Calibri"/>
              </a:rPr>
              <a:t>объекта или </a:t>
            </a:r>
            <a:r>
              <a:rPr lang="ru-RU" sz="900" b="1" spc="-5" dirty="0">
                <a:latin typeface="Liberation Serif" panose="02020603050405020304" pitchFamily="18" charset="0"/>
                <a:cs typeface="Calibri"/>
              </a:rPr>
              <a:t>объектов </a:t>
            </a:r>
            <a:r>
              <a:rPr lang="ru-RU" sz="900" b="1" spc="-280" dirty="0">
                <a:latin typeface="Liberation Serif" panose="02020603050405020304" pitchFamily="18" charset="0"/>
                <a:cs typeface="Calibri"/>
              </a:rPr>
              <a:t> </a:t>
            </a:r>
            <a:r>
              <a:rPr lang="ru-RU" sz="900" b="1" spc="-5" dirty="0">
                <a:latin typeface="Liberation Serif" panose="02020603050405020304" pitchFamily="18" charset="0"/>
                <a:cs typeface="Calibri"/>
              </a:rPr>
              <a:t>закупок</a:t>
            </a:r>
            <a:r>
              <a:rPr lang="ru-RU" sz="900" b="1" spc="-20" dirty="0">
                <a:latin typeface="Liberation Serif" panose="02020603050405020304" pitchFamily="18" charset="0"/>
                <a:cs typeface="Calibri"/>
              </a:rPr>
              <a:t> </a:t>
            </a:r>
            <a:r>
              <a:rPr lang="ru-RU" sz="900" b="1" spc="-5" dirty="0">
                <a:latin typeface="Liberation Serif" panose="02020603050405020304" pitchFamily="18" charset="0"/>
                <a:cs typeface="Calibri"/>
              </a:rPr>
              <a:t>установленным:</a:t>
            </a:r>
            <a:endParaRPr lang="ru-RU" sz="900" b="1" dirty="0">
              <a:latin typeface="Liberation Serif" panose="02020603050405020304" pitchFamily="18" charset="0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lang="ru-RU" sz="900" b="1" dirty="0">
              <a:latin typeface="Liberation Serif" panose="02020603050405020304" pitchFamily="18" charset="0"/>
              <a:cs typeface="Calibri"/>
            </a:endParaRPr>
          </a:p>
          <a:p>
            <a:pPr marL="90805" marR="290195">
              <a:lnSpc>
                <a:spcPct val="80000"/>
              </a:lnSpc>
            </a:pPr>
            <a:r>
              <a:rPr lang="ru-RU" sz="900" b="1" dirty="0">
                <a:latin typeface="Liberation Serif" panose="02020603050405020304" pitchFamily="18" charset="0"/>
                <a:cs typeface="Calibri"/>
              </a:rPr>
              <a:t>‐ требованиям к </a:t>
            </a:r>
            <a:r>
              <a:rPr lang="ru-RU" sz="900" b="1" spc="-5" dirty="0">
                <a:latin typeface="Liberation Serif" panose="02020603050405020304" pitchFamily="18" charset="0"/>
                <a:cs typeface="Calibri"/>
              </a:rPr>
              <a:t>закупаемым </a:t>
            </a:r>
            <a:r>
              <a:rPr lang="ru-RU" sz="900" b="1" dirty="0">
                <a:latin typeface="Liberation Serif" panose="02020603050405020304" pitchFamily="18" charset="0"/>
                <a:cs typeface="Calibri"/>
              </a:rPr>
              <a:t> </a:t>
            </a:r>
            <a:r>
              <a:rPr lang="ru-RU" sz="900" b="1" spc="-5" dirty="0">
                <a:latin typeface="Liberation Serif" panose="02020603050405020304" pitchFamily="18" charset="0"/>
                <a:cs typeface="Calibri"/>
              </a:rPr>
              <a:t>товарам, работам, услугам </a:t>
            </a:r>
            <a:r>
              <a:rPr lang="ru-RU" sz="900" b="1" dirty="0">
                <a:latin typeface="Liberation Serif" panose="02020603050405020304" pitchFamily="18" charset="0"/>
                <a:cs typeface="Calibri"/>
              </a:rPr>
              <a:t>(в </a:t>
            </a:r>
            <a:r>
              <a:rPr lang="ru-RU" sz="900" b="1" spc="-5" dirty="0">
                <a:latin typeface="Liberation Serif" panose="02020603050405020304" pitchFamily="18" charset="0"/>
                <a:cs typeface="Calibri"/>
              </a:rPr>
              <a:t>том </a:t>
            </a:r>
            <a:r>
              <a:rPr lang="ru-RU" sz="900" b="1" spc="-280" dirty="0">
                <a:latin typeface="Liberation Serif" panose="02020603050405020304" pitchFamily="18" charset="0"/>
                <a:cs typeface="Calibri"/>
              </a:rPr>
              <a:t> </a:t>
            </a:r>
            <a:r>
              <a:rPr lang="ru-RU" sz="900" b="1" spc="-5" dirty="0">
                <a:latin typeface="Liberation Serif" panose="02020603050405020304" pitchFamily="18" charset="0"/>
                <a:cs typeface="Calibri"/>
              </a:rPr>
              <a:t>числе </a:t>
            </a:r>
            <a:r>
              <a:rPr lang="ru-RU" sz="900" b="1" spc="-10" dirty="0">
                <a:latin typeface="Liberation Serif" panose="02020603050405020304" pitchFamily="18" charset="0"/>
                <a:cs typeface="Calibri"/>
              </a:rPr>
              <a:t>предельные</a:t>
            </a:r>
            <a:r>
              <a:rPr lang="ru-RU" sz="900" b="1" dirty="0">
                <a:latin typeface="Liberation Serif" panose="02020603050405020304" pitchFamily="18" charset="0"/>
                <a:cs typeface="Calibri"/>
              </a:rPr>
              <a:t> </a:t>
            </a:r>
            <a:r>
              <a:rPr lang="ru-RU" sz="900" b="1" spc="-10" dirty="0">
                <a:latin typeface="Liberation Serif" panose="02020603050405020304" pitchFamily="18" charset="0"/>
                <a:cs typeface="Calibri"/>
              </a:rPr>
              <a:t>цены </a:t>
            </a:r>
            <a:r>
              <a:rPr lang="ru-RU" sz="900" b="1" spc="-5" dirty="0">
                <a:latin typeface="Liberation Serif" panose="02020603050405020304" pitchFamily="18" charset="0"/>
                <a:cs typeface="Calibri"/>
              </a:rPr>
              <a:t>товаров, </a:t>
            </a:r>
            <a:r>
              <a:rPr lang="ru-RU" sz="900" b="1" spc="-280" dirty="0">
                <a:latin typeface="Liberation Serif" panose="02020603050405020304" pitchFamily="18" charset="0"/>
                <a:cs typeface="Calibri"/>
              </a:rPr>
              <a:t> </a:t>
            </a:r>
            <a:r>
              <a:rPr lang="ru-RU" sz="900" b="1" spc="-15" dirty="0">
                <a:latin typeface="Liberation Serif" panose="02020603050405020304" pitchFamily="18" charset="0"/>
                <a:cs typeface="Calibri"/>
              </a:rPr>
              <a:t>работ,</a:t>
            </a:r>
            <a:r>
              <a:rPr lang="ru-RU" sz="900" b="1" spc="-5" dirty="0">
                <a:latin typeface="Liberation Serif" panose="02020603050405020304" pitchFamily="18" charset="0"/>
                <a:cs typeface="Calibri"/>
              </a:rPr>
              <a:t> </a:t>
            </a:r>
            <a:r>
              <a:rPr lang="ru-RU" sz="900" b="1" dirty="0">
                <a:latin typeface="Liberation Serif" panose="02020603050405020304" pitchFamily="18" charset="0"/>
                <a:cs typeface="Calibri"/>
              </a:rPr>
              <a:t>услуг);</a:t>
            </a: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lang="ru-RU" sz="900" b="1" dirty="0">
              <a:latin typeface="Liberation Serif" panose="02020603050405020304" pitchFamily="18" charset="0"/>
              <a:cs typeface="Calibri"/>
            </a:endParaRPr>
          </a:p>
          <a:p>
            <a:pPr marL="91440" marR="694055">
              <a:lnSpc>
                <a:spcPct val="80000"/>
              </a:lnSpc>
            </a:pPr>
            <a:r>
              <a:rPr lang="ru-RU" sz="900" b="1" dirty="0">
                <a:latin typeface="Liberation Serif" panose="02020603050405020304" pitchFamily="18" charset="0"/>
                <a:cs typeface="Calibri"/>
              </a:rPr>
              <a:t>‐ </a:t>
            </a:r>
            <a:r>
              <a:rPr lang="ru-RU" sz="900" b="1" spc="-5" dirty="0">
                <a:latin typeface="Liberation Serif" panose="02020603050405020304" pitchFamily="18" charset="0"/>
                <a:cs typeface="Calibri"/>
              </a:rPr>
              <a:t>нормативным затратам на </a:t>
            </a:r>
            <a:r>
              <a:rPr lang="ru-RU" sz="900" b="1" spc="-280" dirty="0">
                <a:latin typeface="Liberation Serif" panose="02020603050405020304" pitchFamily="18" charset="0"/>
                <a:cs typeface="Calibri"/>
              </a:rPr>
              <a:t> </a:t>
            </a:r>
            <a:r>
              <a:rPr lang="ru-RU" sz="900" b="1" dirty="0">
                <a:latin typeface="Liberation Serif" panose="02020603050405020304" pitchFamily="18" charset="0"/>
                <a:cs typeface="Calibri"/>
              </a:rPr>
              <a:t>обеспечение</a:t>
            </a:r>
            <a:r>
              <a:rPr lang="ru-RU" sz="900" b="1" spc="-15" dirty="0">
                <a:latin typeface="Liberation Serif" panose="02020603050405020304" pitchFamily="18" charset="0"/>
                <a:cs typeface="Calibri"/>
              </a:rPr>
              <a:t> </a:t>
            </a:r>
            <a:r>
              <a:rPr lang="ru-RU" sz="900" b="1" spc="-5" dirty="0">
                <a:latin typeface="Liberation Serif" panose="02020603050405020304" pitchFamily="18" charset="0"/>
                <a:cs typeface="Calibri"/>
              </a:rPr>
              <a:t>функций</a:t>
            </a:r>
            <a:endParaRPr lang="ru-RU" sz="900" b="1" dirty="0">
              <a:latin typeface="Liberation Serif" panose="02020603050405020304" pitchFamily="18" charset="0"/>
              <a:cs typeface="Calibri"/>
            </a:endParaRPr>
          </a:p>
        </p:txBody>
      </p:sp>
      <p:sp>
        <p:nvSpPr>
          <p:cNvPr id="29" name="object 19"/>
          <p:cNvSpPr/>
          <p:nvPr/>
        </p:nvSpPr>
        <p:spPr>
          <a:xfrm>
            <a:off x="4596977" y="1860150"/>
            <a:ext cx="280670" cy="1849179"/>
          </a:xfrm>
          <a:custGeom>
            <a:avLst/>
            <a:gdLst/>
            <a:ahLst/>
            <a:cxnLst/>
            <a:rect l="l" t="t" r="r" b="b"/>
            <a:pathLst>
              <a:path w="280670" h="3191510">
                <a:moveTo>
                  <a:pt x="256794" y="1576578"/>
                </a:moveTo>
                <a:lnTo>
                  <a:pt x="207881" y="1559149"/>
                </a:lnTo>
                <a:lnTo>
                  <a:pt x="175917" y="1525157"/>
                </a:lnTo>
                <a:lnTo>
                  <a:pt x="156387" y="1481252"/>
                </a:lnTo>
                <a:lnTo>
                  <a:pt x="150114" y="1434846"/>
                </a:lnTo>
                <a:lnTo>
                  <a:pt x="150114" y="170688"/>
                </a:lnTo>
                <a:lnTo>
                  <a:pt x="143032" y="124340"/>
                </a:lnTo>
                <a:lnTo>
                  <a:pt x="125234" y="80625"/>
                </a:lnTo>
                <a:lnTo>
                  <a:pt x="97565" y="43092"/>
                </a:lnTo>
                <a:lnTo>
                  <a:pt x="60872" y="15288"/>
                </a:lnTo>
                <a:lnTo>
                  <a:pt x="16002" y="761"/>
                </a:lnTo>
                <a:lnTo>
                  <a:pt x="8382" y="761"/>
                </a:lnTo>
                <a:lnTo>
                  <a:pt x="1524" y="0"/>
                </a:lnTo>
                <a:lnTo>
                  <a:pt x="0" y="38100"/>
                </a:lnTo>
                <a:lnTo>
                  <a:pt x="6096" y="38777"/>
                </a:lnTo>
                <a:lnTo>
                  <a:pt x="12192" y="38862"/>
                </a:lnTo>
                <a:lnTo>
                  <a:pt x="55537" y="56592"/>
                </a:lnTo>
                <a:lnTo>
                  <a:pt x="86872" y="90344"/>
                </a:lnTo>
                <a:lnTo>
                  <a:pt x="105823" y="133788"/>
                </a:lnTo>
                <a:lnTo>
                  <a:pt x="112014" y="180594"/>
                </a:lnTo>
                <a:lnTo>
                  <a:pt x="112014" y="1443228"/>
                </a:lnTo>
                <a:lnTo>
                  <a:pt x="119377" y="1489962"/>
                </a:lnTo>
                <a:lnTo>
                  <a:pt x="136788" y="1533712"/>
                </a:lnTo>
                <a:lnTo>
                  <a:pt x="163851" y="1571163"/>
                </a:lnTo>
                <a:lnTo>
                  <a:pt x="195831" y="1595674"/>
                </a:lnTo>
                <a:lnTo>
                  <a:pt x="199219" y="1593017"/>
                </a:lnTo>
                <a:lnTo>
                  <a:pt x="246126" y="1577340"/>
                </a:lnTo>
                <a:lnTo>
                  <a:pt x="254508" y="1576578"/>
                </a:lnTo>
                <a:lnTo>
                  <a:pt x="256794" y="1576578"/>
                </a:lnTo>
                <a:close/>
              </a:path>
              <a:path w="280670" h="3191510">
                <a:moveTo>
                  <a:pt x="255270" y="1614678"/>
                </a:moveTo>
                <a:lnTo>
                  <a:pt x="252984" y="1614678"/>
                </a:lnTo>
                <a:lnTo>
                  <a:pt x="245364" y="1613916"/>
                </a:lnTo>
                <a:lnTo>
                  <a:pt x="200174" y="1599002"/>
                </a:lnTo>
                <a:lnTo>
                  <a:pt x="195831" y="1595674"/>
                </a:lnTo>
                <a:lnTo>
                  <a:pt x="161810" y="1622355"/>
                </a:lnTo>
                <a:lnTo>
                  <a:pt x="134443" y="1661761"/>
                </a:lnTo>
                <a:lnTo>
                  <a:pt x="117662" y="1707643"/>
                </a:lnTo>
                <a:lnTo>
                  <a:pt x="112014" y="1756410"/>
                </a:lnTo>
                <a:lnTo>
                  <a:pt x="112014" y="3019044"/>
                </a:lnTo>
                <a:lnTo>
                  <a:pt x="104298" y="3063409"/>
                </a:lnTo>
                <a:lnTo>
                  <a:pt x="84467" y="3104602"/>
                </a:lnTo>
                <a:lnTo>
                  <a:pt x="53263" y="3136353"/>
                </a:lnTo>
                <a:lnTo>
                  <a:pt x="11430" y="3152394"/>
                </a:lnTo>
                <a:lnTo>
                  <a:pt x="0" y="3153156"/>
                </a:lnTo>
                <a:lnTo>
                  <a:pt x="1524" y="3191256"/>
                </a:lnTo>
                <a:lnTo>
                  <a:pt x="9144" y="3191256"/>
                </a:lnTo>
                <a:lnTo>
                  <a:pt x="17526" y="3190494"/>
                </a:lnTo>
                <a:lnTo>
                  <a:pt x="63672" y="3174733"/>
                </a:lnTo>
                <a:lnTo>
                  <a:pt x="100772" y="3145083"/>
                </a:lnTo>
                <a:lnTo>
                  <a:pt x="128058" y="3105407"/>
                </a:lnTo>
                <a:lnTo>
                  <a:pt x="144761" y="3059566"/>
                </a:lnTo>
                <a:lnTo>
                  <a:pt x="150114" y="3011424"/>
                </a:lnTo>
                <a:lnTo>
                  <a:pt x="150114" y="1749552"/>
                </a:lnTo>
                <a:lnTo>
                  <a:pt x="157845" y="1705142"/>
                </a:lnTo>
                <a:lnTo>
                  <a:pt x="177365" y="1664041"/>
                </a:lnTo>
                <a:lnTo>
                  <a:pt x="208214" y="1632167"/>
                </a:lnTo>
                <a:lnTo>
                  <a:pt x="249936" y="1615440"/>
                </a:lnTo>
                <a:lnTo>
                  <a:pt x="255270" y="1614678"/>
                </a:lnTo>
                <a:close/>
              </a:path>
              <a:path w="280670" h="3191510">
                <a:moveTo>
                  <a:pt x="280416" y="1595628"/>
                </a:moveTo>
                <a:lnTo>
                  <a:pt x="278951" y="1588579"/>
                </a:lnTo>
                <a:lnTo>
                  <a:pt x="274986" y="1582674"/>
                </a:lnTo>
                <a:lnTo>
                  <a:pt x="269164" y="1578483"/>
                </a:lnTo>
                <a:lnTo>
                  <a:pt x="262128" y="1576578"/>
                </a:lnTo>
                <a:lnTo>
                  <a:pt x="254508" y="1576578"/>
                </a:lnTo>
                <a:lnTo>
                  <a:pt x="246126" y="1577340"/>
                </a:lnTo>
                <a:lnTo>
                  <a:pt x="199219" y="1593017"/>
                </a:lnTo>
                <a:lnTo>
                  <a:pt x="195831" y="1595674"/>
                </a:lnTo>
                <a:lnTo>
                  <a:pt x="200174" y="1599002"/>
                </a:lnTo>
                <a:lnTo>
                  <a:pt x="245364" y="1613916"/>
                </a:lnTo>
                <a:lnTo>
                  <a:pt x="252984" y="1614678"/>
                </a:lnTo>
                <a:lnTo>
                  <a:pt x="262128" y="1614678"/>
                </a:lnTo>
                <a:lnTo>
                  <a:pt x="269164" y="1613201"/>
                </a:lnTo>
                <a:lnTo>
                  <a:pt x="274986" y="1609153"/>
                </a:lnTo>
                <a:lnTo>
                  <a:pt x="278951" y="1603105"/>
                </a:lnTo>
                <a:lnTo>
                  <a:pt x="280416" y="1595628"/>
                </a:lnTo>
                <a:close/>
              </a:path>
            </a:pathLst>
          </a:custGeom>
          <a:solidFill>
            <a:srgbClr val="4A7EB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18"/>
          <p:cNvSpPr txBox="1"/>
          <p:nvPr/>
        </p:nvSpPr>
        <p:spPr>
          <a:xfrm>
            <a:off x="4932084" y="2405673"/>
            <a:ext cx="1489931" cy="641201"/>
          </a:xfrm>
          <a:prstGeom prst="rect">
            <a:avLst/>
          </a:prstGeom>
          <a:solidFill>
            <a:srgbClr val="FF0000"/>
          </a:solidFill>
        </p:spPr>
        <p:txBody>
          <a:bodyPr vert="horz" wrap="square" lIns="0" tIns="0" rIns="0" bIns="0" rtlCol="0">
            <a:spAutoFit/>
          </a:bodyPr>
          <a:lstStyle/>
          <a:p>
            <a:pPr marL="90170">
              <a:lnSpc>
                <a:spcPts val="1655"/>
              </a:lnSpc>
            </a:pPr>
            <a:r>
              <a:rPr lang="ru-RU" sz="1000" b="1" spc="-5" dirty="0">
                <a:solidFill>
                  <a:srgbClr val="FFFFFF"/>
                </a:solidFill>
                <a:cs typeface="Calibri"/>
              </a:rPr>
              <a:t>ч.</a:t>
            </a:r>
            <a:r>
              <a:rPr lang="ru-RU" sz="1000" b="1" spc="-15" dirty="0">
                <a:solidFill>
                  <a:srgbClr val="FFFFFF"/>
                </a:solidFill>
                <a:cs typeface="Calibri"/>
              </a:rPr>
              <a:t> </a:t>
            </a:r>
            <a:r>
              <a:rPr lang="ru-RU" sz="1000" b="1" spc="-5" dirty="0">
                <a:solidFill>
                  <a:srgbClr val="FFFFFF"/>
                </a:solidFill>
                <a:cs typeface="Calibri"/>
              </a:rPr>
              <a:t>1.</a:t>
            </a:r>
            <a:r>
              <a:rPr lang="ru-RU" sz="1000" b="1" spc="-10" dirty="0">
                <a:solidFill>
                  <a:srgbClr val="FFFFFF"/>
                </a:solidFill>
                <a:cs typeface="Calibri"/>
              </a:rPr>
              <a:t> </a:t>
            </a:r>
            <a:r>
              <a:rPr lang="ru-RU" sz="1000" b="1" spc="-20" dirty="0">
                <a:solidFill>
                  <a:srgbClr val="FFFFFF"/>
                </a:solidFill>
                <a:cs typeface="Calibri"/>
              </a:rPr>
              <a:t>ст.</a:t>
            </a:r>
            <a:r>
              <a:rPr lang="ru-RU" sz="1000" b="1" spc="-15" dirty="0">
                <a:solidFill>
                  <a:srgbClr val="FFFFFF"/>
                </a:solidFill>
                <a:cs typeface="Calibri"/>
              </a:rPr>
              <a:t> </a:t>
            </a:r>
            <a:r>
              <a:rPr lang="ru-RU" sz="1000" b="1" spc="-5" dirty="0">
                <a:solidFill>
                  <a:srgbClr val="FFFFFF"/>
                </a:solidFill>
                <a:cs typeface="Calibri"/>
              </a:rPr>
              <a:t>7.29.3</a:t>
            </a:r>
            <a:r>
              <a:rPr lang="ru-RU" sz="1000" b="1" spc="5" dirty="0">
                <a:solidFill>
                  <a:srgbClr val="FFFFFF"/>
                </a:solidFill>
                <a:cs typeface="Calibri"/>
              </a:rPr>
              <a:t> </a:t>
            </a:r>
            <a:r>
              <a:rPr lang="ru-RU" sz="1000" b="1" spc="-10" dirty="0">
                <a:solidFill>
                  <a:srgbClr val="FFFFFF"/>
                </a:solidFill>
                <a:cs typeface="Calibri"/>
              </a:rPr>
              <a:t>КоАП</a:t>
            </a:r>
            <a:r>
              <a:rPr lang="ru-RU" sz="1000" b="1" spc="-5" dirty="0">
                <a:solidFill>
                  <a:srgbClr val="FFFFFF"/>
                </a:solidFill>
                <a:cs typeface="Calibri"/>
              </a:rPr>
              <a:t> РФ</a:t>
            </a:r>
            <a:endParaRPr lang="ru-RU" sz="1000" dirty="0">
              <a:cs typeface="Calibri"/>
            </a:endParaRPr>
          </a:p>
          <a:p>
            <a:pPr marL="90170">
              <a:lnSpc>
                <a:spcPct val="100000"/>
              </a:lnSpc>
              <a:spcBef>
                <a:spcPts val="860"/>
              </a:spcBef>
            </a:pPr>
            <a:r>
              <a:rPr lang="ru-RU" sz="1000" b="1" spc="-5" dirty="0">
                <a:solidFill>
                  <a:srgbClr val="FFFFFF"/>
                </a:solidFill>
                <a:cs typeface="Calibri"/>
              </a:rPr>
              <a:t>Штраф </a:t>
            </a:r>
            <a:r>
              <a:rPr lang="ru-RU" sz="1000" b="1" spc="-10" dirty="0">
                <a:solidFill>
                  <a:srgbClr val="FFFFFF"/>
                </a:solidFill>
                <a:cs typeface="Calibri"/>
              </a:rPr>
              <a:t>от </a:t>
            </a:r>
            <a:r>
              <a:rPr lang="ru-RU" sz="1000" b="1" spc="-5" dirty="0">
                <a:solidFill>
                  <a:srgbClr val="FFFFFF"/>
                </a:solidFill>
                <a:cs typeface="Calibri"/>
              </a:rPr>
              <a:t>20</a:t>
            </a:r>
            <a:r>
              <a:rPr lang="ru-RU" sz="1000" b="1" spc="-10" dirty="0">
                <a:solidFill>
                  <a:srgbClr val="FFFFFF"/>
                </a:solidFill>
                <a:cs typeface="Calibri"/>
              </a:rPr>
              <a:t> до </a:t>
            </a:r>
            <a:r>
              <a:rPr lang="ru-RU" sz="1000" b="1" spc="-5" dirty="0">
                <a:solidFill>
                  <a:srgbClr val="FFFFFF"/>
                </a:solidFill>
                <a:cs typeface="Calibri"/>
              </a:rPr>
              <a:t>50</a:t>
            </a:r>
            <a:r>
              <a:rPr lang="ru-RU" sz="1000" b="1" spc="-10" dirty="0">
                <a:solidFill>
                  <a:srgbClr val="FFFFFF"/>
                </a:solidFill>
                <a:cs typeface="Calibri"/>
              </a:rPr>
              <a:t> </a:t>
            </a:r>
            <a:r>
              <a:rPr lang="ru-RU" sz="1000" b="1" spc="-5" dirty="0">
                <a:solidFill>
                  <a:srgbClr val="FFFFFF"/>
                </a:solidFill>
                <a:cs typeface="Calibri"/>
              </a:rPr>
              <a:t>тыс.</a:t>
            </a:r>
            <a:r>
              <a:rPr lang="ru-RU" sz="1000" b="1" dirty="0">
                <a:solidFill>
                  <a:srgbClr val="FFFFFF"/>
                </a:solidFill>
                <a:cs typeface="Calibri"/>
              </a:rPr>
              <a:t> </a:t>
            </a:r>
            <a:r>
              <a:rPr lang="ru-RU" sz="1000" b="1" spc="-10" dirty="0" smtClean="0">
                <a:solidFill>
                  <a:srgbClr val="FFFFFF"/>
                </a:solidFill>
                <a:cs typeface="Calibri"/>
              </a:rPr>
              <a:t>рублей</a:t>
            </a:r>
            <a:endParaRPr lang="ru-RU" sz="1000" dirty="0">
              <a:cs typeface="Calibri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2234895" y="1860150"/>
            <a:ext cx="280670" cy="1849179"/>
          </a:xfrm>
          <a:custGeom>
            <a:avLst/>
            <a:gdLst/>
            <a:ahLst/>
            <a:cxnLst/>
            <a:rect l="l" t="t" r="r" b="b"/>
            <a:pathLst>
              <a:path w="280670" h="3191510">
                <a:moveTo>
                  <a:pt x="256794" y="1576578"/>
                </a:moveTo>
                <a:lnTo>
                  <a:pt x="207881" y="1559149"/>
                </a:lnTo>
                <a:lnTo>
                  <a:pt x="175917" y="1525157"/>
                </a:lnTo>
                <a:lnTo>
                  <a:pt x="156387" y="1481252"/>
                </a:lnTo>
                <a:lnTo>
                  <a:pt x="150114" y="1434846"/>
                </a:lnTo>
                <a:lnTo>
                  <a:pt x="150114" y="170688"/>
                </a:lnTo>
                <a:lnTo>
                  <a:pt x="143032" y="124340"/>
                </a:lnTo>
                <a:lnTo>
                  <a:pt x="125234" y="80625"/>
                </a:lnTo>
                <a:lnTo>
                  <a:pt x="97565" y="43092"/>
                </a:lnTo>
                <a:lnTo>
                  <a:pt x="60872" y="15288"/>
                </a:lnTo>
                <a:lnTo>
                  <a:pt x="16002" y="761"/>
                </a:lnTo>
                <a:lnTo>
                  <a:pt x="8382" y="761"/>
                </a:lnTo>
                <a:lnTo>
                  <a:pt x="1524" y="0"/>
                </a:lnTo>
                <a:lnTo>
                  <a:pt x="0" y="38100"/>
                </a:lnTo>
                <a:lnTo>
                  <a:pt x="6096" y="38777"/>
                </a:lnTo>
                <a:lnTo>
                  <a:pt x="12192" y="38862"/>
                </a:lnTo>
                <a:lnTo>
                  <a:pt x="55537" y="56592"/>
                </a:lnTo>
                <a:lnTo>
                  <a:pt x="86872" y="90344"/>
                </a:lnTo>
                <a:lnTo>
                  <a:pt x="105823" y="133788"/>
                </a:lnTo>
                <a:lnTo>
                  <a:pt x="112014" y="180594"/>
                </a:lnTo>
                <a:lnTo>
                  <a:pt x="112014" y="1443228"/>
                </a:lnTo>
                <a:lnTo>
                  <a:pt x="119377" y="1489962"/>
                </a:lnTo>
                <a:lnTo>
                  <a:pt x="136788" y="1533712"/>
                </a:lnTo>
                <a:lnTo>
                  <a:pt x="163851" y="1571163"/>
                </a:lnTo>
                <a:lnTo>
                  <a:pt x="195831" y="1595674"/>
                </a:lnTo>
                <a:lnTo>
                  <a:pt x="199219" y="1593017"/>
                </a:lnTo>
                <a:lnTo>
                  <a:pt x="246126" y="1577340"/>
                </a:lnTo>
                <a:lnTo>
                  <a:pt x="254508" y="1576578"/>
                </a:lnTo>
                <a:lnTo>
                  <a:pt x="256794" y="1576578"/>
                </a:lnTo>
                <a:close/>
              </a:path>
              <a:path w="280670" h="3191510">
                <a:moveTo>
                  <a:pt x="255270" y="1614678"/>
                </a:moveTo>
                <a:lnTo>
                  <a:pt x="252984" y="1614678"/>
                </a:lnTo>
                <a:lnTo>
                  <a:pt x="245364" y="1613916"/>
                </a:lnTo>
                <a:lnTo>
                  <a:pt x="200174" y="1599002"/>
                </a:lnTo>
                <a:lnTo>
                  <a:pt x="195831" y="1595674"/>
                </a:lnTo>
                <a:lnTo>
                  <a:pt x="161810" y="1622355"/>
                </a:lnTo>
                <a:lnTo>
                  <a:pt x="134443" y="1661761"/>
                </a:lnTo>
                <a:lnTo>
                  <a:pt x="117662" y="1707643"/>
                </a:lnTo>
                <a:lnTo>
                  <a:pt x="112014" y="1756410"/>
                </a:lnTo>
                <a:lnTo>
                  <a:pt x="112014" y="3019044"/>
                </a:lnTo>
                <a:lnTo>
                  <a:pt x="104298" y="3063409"/>
                </a:lnTo>
                <a:lnTo>
                  <a:pt x="84467" y="3104602"/>
                </a:lnTo>
                <a:lnTo>
                  <a:pt x="53263" y="3136353"/>
                </a:lnTo>
                <a:lnTo>
                  <a:pt x="11430" y="3152394"/>
                </a:lnTo>
                <a:lnTo>
                  <a:pt x="0" y="3153156"/>
                </a:lnTo>
                <a:lnTo>
                  <a:pt x="1524" y="3191256"/>
                </a:lnTo>
                <a:lnTo>
                  <a:pt x="9144" y="3191256"/>
                </a:lnTo>
                <a:lnTo>
                  <a:pt x="17526" y="3190494"/>
                </a:lnTo>
                <a:lnTo>
                  <a:pt x="63672" y="3174733"/>
                </a:lnTo>
                <a:lnTo>
                  <a:pt x="100772" y="3145083"/>
                </a:lnTo>
                <a:lnTo>
                  <a:pt x="128058" y="3105407"/>
                </a:lnTo>
                <a:lnTo>
                  <a:pt x="144761" y="3059566"/>
                </a:lnTo>
                <a:lnTo>
                  <a:pt x="150114" y="3011424"/>
                </a:lnTo>
                <a:lnTo>
                  <a:pt x="150114" y="1749552"/>
                </a:lnTo>
                <a:lnTo>
                  <a:pt x="157845" y="1705142"/>
                </a:lnTo>
                <a:lnTo>
                  <a:pt x="177365" y="1664041"/>
                </a:lnTo>
                <a:lnTo>
                  <a:pt x="208214" y="1632167"/>
                </a:lnTo>
                <a:lnTo>
                  <a:pt x="249936" y="1615440"/>
                </a:lnTo>
                <a:lnTo>
                  <a:pt x="255270" y="1614678"/>
                </a:lnTo>
                <a:close/>
              </a:path>
              <a:path w="280670" h="3191510">
                <a:moveTo>
                  <a:pt x="280416" y="1595628"/>
                </a:moveTo>
                <a:lnTo>
                  <a:pt x="278951" y="1588579"/>
                </a:lnTo>
                <a:lnTo>
                  <a:pt x="274986" y="1582674"/>
                </a:lnTo>
                <a:lnTo>
                  <a:pt x="269164" y="1578483"/>
                </a:lnTo>
                <a:lnTo>
                  <a:pt x="262128" y="1576578"/>
                </a:lnTo>
                <a:lnTo>
                  <a:pt x="254508" y="1576578"/>
                </a:lnTo>
                <a:lnTo>
                  <a:pt x="246126" y="1577340"/>
                </a:lnTo>
                <a:lnTo>
                  <a:pt x="199219" y="1593017"/>
                </a:lnTo>
                <a:lnTo>
                  <a:pt x="195831" y="1595674"/>
                </a:lnTo>
                <a:lnTo>
                  <a:pt x="200174" y="1599002"/>
                </a:lnTo>
                <a:lnTo>
                  <a:pt x="245364" y="1613916"/>
                </a:lnTo>
                <a:lnTo>
                  <a:pt x="252984" y="1614678"/>
                </a:lnTo>
                <a:lnTo>
                  <a:pt x="262128" y="1614678"/>
                </a:lnTo>
                <a:lnTo>
                  <a:pt x="269164" y="1613201"/>
                </a:lnTo>
                <a:lnTo>
                  <a:pt x="274986" y="1609153"/>
                </a:lnTo>
                <a:lnTo>
                  <a:pt x="278951" y="1603105"/>
                </a:lnTo>
                <a:lnTo>
                  <a:pt x="280416" y="1595628"/>
                </a:lnTo>
                <a:close/>
              </a:path>
            </a:pathLst>
          </a:custGeom>
          <a:solidFill>
            <a:srgbClr val="4A7EBB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88924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3DC21-049A-4182-AB69-342E94236A54}" type="slidenum">
              <a:rPr lang="ru-RU" smtClean="0"/>
              <a:t>7</a:t>
            </a:fld>
            <a:endParaRPr lang="ru-RU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7" y="53324"/>
            <a:ext cx="592138" cy="738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object 5"/>
          <p:cNvSpPr txBox="1">
            <a:spLocks/>
          </p:cNvSpPr>
          <p:nvPr/>
        </p:nvSpPr>
        <p:spPr>
          <a:xfrm>
            <a:off x="651195" y="22198"/>
            <a:ext cx="5903402" cy="63607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>
            <a:lvl1pPr>
              <a:defRPr sz="2400" b="1" i="0">
                <a:solidFill>
                  <a:srgbClr val="1F497C"/>
                </a:solidFill>
                <a:latin typeface="Calibri"/>
                <a:ea typeface="+mj-ea"/>
                <a:cs typeface="Calibri"/>
              </a:defRPr>
            </a:lvl1pPr>
          </a:lstStyle>
          <a:p>
            <a:pPr marL="1241425" marR="5080" indent="-1229360" algn="ctr">
              <a:lnSpc>
                <a:spcPts val="1920"/>
              </a:lnSpc>
              <a:spcBef>
                <a:spcPts val="560"/>
              </a:spcBef>
            </a:pPr>
            <a:r>
              <a:rPr lang="ru-RU" sz="1600" kern="0" spc="-10" dirty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</a:rPr>
              <a:t>Соответствие информации в извещениях, </a:t>
            </a:r>
            <a:endParaRPr lang="ru-RU" sz="1600" kern="0" spc="-10" dirty="0" smtClean="0">
              <a:solidFill>
                <a:schemeClr val="accent1">
                  <a:lumMod val="50000"/>
                </a:schemeClr>
              </a:solidFill>
              <a:latin typeface="Liberation Serif" panose="02020603050405020304" pitchFamily="18" charset="0"/>
            </a:endParaRPr>
          </a:p>
          <a:p>
            <a:pPr marL="1241425" marR="5080" indent="-1229360" algn="ctr">
              <a:lnSpc>
                <a:spcPts val="1920"/>
              </a:lnSpc>
              <a:spcBef>
                <a:spcPts val="560"/>
              </a:spcBef>
            </a:pPr>
            <a:r>
              <a:rPr lang="ru-RU" sz="1600" kern="0" spc="-10" dirty="0" smtClean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</a:rPr>
              <a:t>информации </a:t>
            </a:r>
            <a:r>
              <a:rPr lang="ru-RU" sz="1600" kern="0" spc="-10" dirty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</a:rPr>
              <a:t>указанной в </a:t>
            </a:r>
            <a:r>
              <a:rPr lang="ru-RU" sz="1600" kern="0" spc="-10" dirty="0" smtClean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</a:rPr>
              <a:t>плане‐графике, проекте контракта </a:t>
            </a:r>
          </a:p>
        </p:txBody>
      </p:sp>
      <p:grpSp>
        <p:nvGrpSpPr>
          <p:cNvPr id="11" name="object 2"/>
          <p:cNvGrpSpPr/>
          <p:nvPr/>
        </p:nvGrpSpPr>
        <p:grpSpPr>
          <a:xfrm>
            <a:off x="760144" y="683614"/>
            <a:ext cx="5177872" cy="568950"/>
            <a:chOff x="984389" y="1363217"/>
            <a:chExt cx="8468995" cy="1154430"/>
          </a:xfrm>
        </p:grpSpPr>
        <p:sp>
          <p:nvSpPr>
            <p:cNvPr id="12" name="object 3"/>
            <p:cNvSpPr/>
            <p:nvPr/>
          </p:nvSpPr>
          <p:spPr>
            <a:xfrm>
              <a:off x="984389" y="1363229"/>
              <a:ext cx="8468995" cy="182880"/>
            </a:xfrm>
            <a:custGeom>
              <a:avLst/>
              <a:gdLst/>
              <a:ahLst/>
              <a:cxnLst/>
              <a:rect l="l" t="t" r="r" b="b"/>
              <a:pathLst>
                <a:path w="8468995" h="182880">
                  <a:moveTo>
                    <a:pt x="8468931" y="90271"/>
                  </a:moveTo>
                  <a:lnTo>
                    <a:pt x="8461299" y="71640"/>
                  </a:lnTo>
                  <a:lnTo>
                    <a:pt x="8439150" y="60960"/>
                  </a:lnTo>
                  <a:lnTo>
                    <a:pt x="8431530" y="60198"/>
                  </a:lnTo>
                  <a:lnTo>
                    <a:pt x="254558" y="60198"/>
                  </a:lnTo>
                  <a:lnTo>
                    <a:pt x="243078" y="44958"/>
                  </a:lnTo>
                  <a:lnTo>
                    <a:pt x="208788" y="0"/>
                  </a:lnTo>
                  <a:lnTo>
                    <a:pt x="69342" y="0"/>
                  </a:lnTo>
                  <a:lnTo>
                    <a:pt x="35814" y="44958"/>
                  </a:lnTo>
                  <a:lnTo>
                    <a:pt x="0" y="91440"/>
                  </a:lnTo>
                  <a:lnTo>
                    <a:pt x="35814" y="137160"/>
                  </a:lnTo>
                  <a:lnTo>
                    <a:pt x="69342" y="182880"/>
                  </a:lnTo>
                  <a:lnTo>
                    <a:pt x="208788" y="182880"/>
                  </a:lnTo>
                  <a:lnTo>
                    <a:pt x="243078" y="137160"/>
                  </a:lnTo>
                  <a:lnTo>
                    <a:pt x="255930" y="120396"/>
                  </a:lnTo>
                  <a:lnTo>
                    <a:pt x="8439150" y="120396"/>
                  </a:lnTo>
                  <a:lnTo>
                    <a:pt x="8461667" y="109105"/>
                  </a:lnTo>
                  <a:lnTo>
                    <a:pt x="8468931" y="90271"/>
                  </a:lnTo>
                  <a:close/>
                </a:path>
              </a:pathLst>
            </a:custGeom>
            <a:solidFill>
              <a:srgbClr val="B1272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680070" y="1518665"/>
              <a:ext cx="1151394" cy="963168"/>
            </a:xfrm>
            <a:prstGeom prst="rect">
              <a:avLst/>
            </a:prstGeom>
          </p:spPr>
        </p:pic>
        <p:pic>
          <p:nvPicPr>
            <p:cNvPr id="14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635893" y="1610867"/>
              <a:ext cx="1030778" cy="906780"/>
            </a:xfrm>
            <a:prstGeom prst="rect">
              <a:avLst/>
            </a:prstGeom>
          </p:spPr>
        </p:pic>
      </p:grpSp>
      <p:pic>
        <p:nvPicPr>
          <p:cNvPr id="15" name="object 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978043" y="767713"/>
            <a:ext cx="783625" cy="500619"/>
          </a:xfrm>
          <a:prstGeom prst="rect">
            <a:avLst/>
          </a:prstGeom>
        </p:spPr>
      </p:pic>
      <p:sp>
        <p:nvSpPr>
          <p:cNvPr id="17" name="object 6"/>
          <p:cNvSpPr txBox="1"/>
          <p:nvPr/>
        </p:nvSpPr>
        <p:spPr>
          <a:xfrm>
            <a:off x="163215" y="1354832"/>
            <a:ext cx="1956021" cy="195053"/>
          </a:xfrm>
          <a:prstGeom prst="rect">
            <a:avLst/>
          </a:prstGeom>
          <a:solidFill>
            <a:srgbClr val="376092"/>
          </a:solidFill>
        </p:spPr>
        <p:txBody>
          <a:bodyPr vert="horz" wrap="square" lIns="0" tIns="0" rIns="0" bIns="0" rtlCol="0">
            <a:spAutoFit/>
          </a:bodyPr>
          <a:lstStyle/>
          <a:p>
            <a:pPr marL="758825" indent="-311150">
              <a:lnSpc>
                <a:spcPts val="1650"/>
              </a:lnSpc>
            </a:pPr>
            <a:r>
              <a:rPr sz="1050" b="1" spc="-10" dirty="0" err="1">
                <a:solidFill>
                  <a:srgbClr val="FFFFFF"/>
                </a:solidFill>
                <a:latin typeface="Liberation Serif" panose="02020603050405020304" pitchFamily="18" charset="0"/>
                <a:cs typeface="Calibri"/>
              </a:rPr>
              <a:t>Что</a:t>
            </a:r>
            <a:r>
              <a:rPr sz="1050" b="1" spc="-35" dirty="0">
                <a:solidFill>
                  <a:srgbClr val="FFFFFF"/>
                </a:solidFill>
                <a:latin typeface="Liberation Serif" panose="02020603050405020304" pitchFamily="18" charset="0"/>
                <a:cs typeface="Calibri"/>
              </a:rPr>
              <a:t> </a:t>
            </a:r>
            <a:r>
              <a:rPr lang="ru-RU" sz="1050" b="1" spc="-10" dirty="0" smtClean="0">
                <a:solidFill>
                  <a:srgbClr val="FFFFFF"/>
                </a:solidFill>
                <a:latin typeface="Liberation Serif" panose="02020603050405020304" pitchFamily="18" charset="0"/>
                <a:cs typeface="Calibri"/>
              </a:rPr>
              <a:t>анализируем</a:t>
            </a:r>
            <a:endParaRPr sz="1050" dirty="0">
              <a:latin typeface="Liberation Serif" panose="02020603050405020304" pitchFamily="18" charset="0"/>
              <a:cs typeface="Calibri"/>
            </a:endParaRPr>
          </a:p>
        </p:txBody>
      </p:sp>
      <p:sp>
        <p:nvSpPr>
          <p:cNvPr id="18" name="object 7"/>
          <p:cNvSpPr txBox="1"/>
          <p:nvPr/>
        </p:nvSpPr>
        <p:spPr>
          <a:xfrm>
            <a:off x="2515565" y="1365204"/>
            <a:ext cx="1861184" cy="218008"/>
          </a:xfrm>
          <a:prstGeom prst="rect">
            <a:avLst/>
          </a:prstGeom>
          <a:solidFill>
            <a:srgbClr val="376092"/>
          </a:solidFill>
        </p:spPr>
        <p:txBody>
          <a:bodyPr vert="horz" wrap="square" lIns="0" tIns="0" rIns="0" bIns="0" rtlCol="0">
            <a:spAutoFit/>
          </a:bodyPr>
          <a:lstStyle/>
          <a:p>
            <a:pPr marL="230504" defTabSz="914400">
              <a:lnSpc>
                <a:spcPts val="1650"/>
              </a:lnSpc>
            </a:pPr>
            <a:r>
              <a:rPr sz="1050" b="1" spc="-5" dirty="0" err="1" smtClean="0">
                <a:solidFill>
                  <a:srgbClr val="FFFFFF"/>
                </a:solidFill>
                <a:cs typeface="Calibri"/>
              </a:rPr>
              <a:t>Выявл</a:t>
            </a:r>
            <a:r>
              <a:rPr lang="ru-RU" sz="1050" b="1" spc="-5" dirty="0" err="1" smtClean="0">
                <a:solidFill>
                  <a:srgbClr val="FFFFFF"/>
                </a:solidFill>
                <a:cs typeface="Calibri"/>
              </a:rPr>
              <a:t>енные</a:t>
            </a:r>
            <a:r>
              <a:rPr sz="1050" b="1" spc="-25" dirty="0" smtClean="0">
                <a:solidFill>
                  <a:srgbClr val="FFFFFF"/>
                </a:solidFill>
                <a:cs typeface="Calibri"/>
              </a:rPr>
              <a:t> </a:t>
            </a:r>
            <a:r>
              <a:rPr sz="1050" b="1" spc="-5" dirty="0">
                <a:solidFill>
                  <a:srgbClr val="FFFFFF"/>
                </a:solidFill>
                <a:cs typeface="Calibri"/>
              </a:rPr>
              <a:t>нарушения</a:t>
            </a:r>
            <a:endParaRPr sz="1050" dirty="0">
              <a:solidFill>
                <a:prstClr val="black"/>
              </a:solidFill>
              <a:cs typeface="Calibri"/>
            </a:endParaRPr>
          </a:p>
        </p:txBody>
      </p:sp>
      <p:sp>
        <p:nvSpPr>
          <p:cNvPr id="20" name="object 10"/>
          <p:cNvSpPr txBox="1"/>
          <p:nvPr/>
        </p:nvSpPr>
        <p:spPr>
          <a:xfrm>
            <a:off x="4675367" y="1366309"/>
            <a:ext cx="1746648" cy="216903"/>
          </a:xfrm>
          <a:prstGeom prst="rect">
            <a:avLst/>
          </a:prstGeom>
          <a:solidFill>
            <a:srgbClr val="376092"/>
          </a:solidFill>
        </p:spPr>
        <p:txBody>
          <a:bodyPr vert="horz" wrap="square" lIns="0" tIns="0" rIns="0" bIns="0" rtlCol="0">
            <a:spAutoFit/>
          </a:bodyPr>
          <a:lstStyle/>
          <a:p>
            <a:pPr marL="226060">
              <a:lnSpc>
                <a:spcPts val="1650"/>
              </a:lnSpc>
            </a:pPr>
            <a:r>
              <a:rPr sz="1050" b="1" spc="-5" dirty="0">
                <a:solidFill>
                  <a:srgbClr val="FFFFFF"/>
                </a:solidFill>
                <a:latin typeface="Liberation Serif" panose="02020603050405020304" pitchFamily="18" charset="0"/>
                <a:cs typeface="Calibri"/>
              </a:rPr>
              <a:t>Ответственность</a:t>
            </a:r>
            <a:endParaRPr sz="1050" dirty="0">
              <a:latin typeface="Liberation Serif" panose="02020603050405020304" pitchFamily="18" charset="0"/>
              <a:cs typeface="Calibri"/>
            </a:endParaRPr>
          </a:p>
        </p:txBody>
      </p:sp>
      <p:sp>
        <p:nvSpPr>
          <p:cNvPr id="21" name="object 11"/>
          <p:cNvSpPr txBox="1"/>
          <p:nvPr/>
        </p:nvSpPr>
        <p:spPr>
          <a:xfrm>
            <a:off x="217806" y="1867633"/>
            <a:ext cx="1956021" cy="500137"/>
          </a:xfrm>
          <a:prstGeom prst="rect">
            <a:avLst/>
          </a:prstGeom>
          <a:solidFill>
            <a:srgbClr val="DCE6F2"/>
          </a:solidFill>
        </p:spPr>
        <p:txBody>
          <a:bodyPr vert="horz" wrap="square" lIns="0" tIns="0" rIns="0" bIns="0" rtlCol="0">
            <a:spAutoFit/>
          </a:bodyPr>
          <a:lstStyle/>
          <a:p>
            <a:pPr marL="90805" marR="148590">
              <a:lnSpc>
                <a:spcPts val="1340"/>
              </a:lnSpc>
              <a:spcBef>
                <a:spcPts val="300"/>
              </a:spcBef>
            </a:pPr>
            <a:r>
              <a:rPr lang="ru-RU" sz="900" b="1" dirty="0" smtClean="0">
                <a:latin typeface="Liberation Serif" panose="02020603050405020304" pitchFamily="18" charset="0"/>
              </a:rPr>
              <a:t>порядок </a:t>
            </a:r>
            <a:r>
              <a:rPr lang="ru-RU" sz="900" b="1" dirty="0">
                <a:latin typeface="Liberation Serif" panose="02020603050405020304" pitchFamily="18" charset="0"/>
              </a:rPr>
              <a:t>формирования идентификационного кода </a:t>
            </a:r>
            <a:r>
              <a:rPr lang="ru-RU" sz="900" b="1" dirty="0" smtClean="0">
                <a:latin typeface="Liberation Serif" panose="02020603050405020304" pitchFamily="18" charset="0"/>
              </a:rPr>
              <a:t>закупки (далее – ИКЗ)</a:t>
            </a:r>
            <a:endParaRPr lang="ru-RU" sz="900" b="1" dirty="0">
              <a:latin typeface="Liberation Serif" panose="02020603050405020304" pitchFamily="18" charset="0"/>
              <a:cs typeface="Calibri"/>
            </a:endParaRPr>
          </a:p>
        </p:txBody>
      </p:sp>
      <p:sp>
        <p:nvSpPr>
          <p:cNvPr id="24" name="object 14"/>
          <p:cNvSpPr txBox="1"/>
          <p:nvPr/>
        </p:nvSpPr>
        <p:spPr>
          <a:xfrm>
            <a:off x="2552113" y="1860150"/>
            <a:ext cx="1994805" cy="786882"/>
          </a:xfrm>
          <a:prstGeom prst="rect">
            <a:avLst/>
          </a:prstGeom>
          <a:solidFill>
            <a:srgbClr val="DCE6F2"/>
          </a:solidFill>
        </p:spPr>
        <p:txBody>
          <a:bodyPr vert="horz" wrap="square" lIns="0" tIns="38100" rIns="0" bIns="0" rtlCol="0">
            <a:spAutoFit/>
          </a:bodyPr>
          <a:lstStyle/>
          <a:p>
            <a:pPr marL="90170">
              <a:lnSpc>
                <a:spcPts val="1485"/>
              </a:lnSpc>
            </a:pPr>
            <a:r>
              <a:rPr lang="ru-RU" sz="900" b="1" dirty="0">
                <a:latin typeface="Liberation Serif" panose="02020603050405020304" pitchFamily="18" charset="0"/>
              </a:rPr>
              <a:t>неверно указаны ИКЗ в заключенных контрактах, а также в сведениях, направленных в реестр контрактов</a:t>
            </a:r>
            <a:endParaRPr lang="ru-RU" sz="900" b="1" dirty="0">
              <a:latin typeface="Liberation Serif" panose="02020603050405020304" pitchFamily="18" charset="0"/>
              <a:cs typeface="Calibri"/>
            </a:endParaRPr>
          </a:p>
        </p:txBody>
      </p:sp>
      <p:sp>
        <p:nvSpPr>
          <p:cNvPr id="26" name="object 12"/>
          <p:cNvSpPr txBox="1"/>
          <p:nvPr/>
        </p:nvSpPr>
        <p:spPr>
          <a:xfrm>
            <a:off x="217806" y="2813084"/>
            <a:ext cx="1956020" cy="537968"/>
          </a:xfrm>
          <a:prstGeom prst="rect">
            <a:avLst/>
          </a:prstGeom>
          <a:solidFill>
            <a:srgbClr val="DCE6F2"/>
          </a:solidFill>
        </p:spPr>
        <p:txBody>
          <a:bodyPr vert="horz" wrap="square" lIns="0" tIns="37465" rIns="0" bIns="0" rtlCol="0">
            <a:spAutoFit/>
          </a:bodyPr>
          <a:lstStyle/>
          <a:p>
            <a:pPr marL="90805" marR="84455">
              <a:lnSpc>
                <a:spcPts val="1340"/>
              </a:lnSpc>
              <a:spcBef>
                <a:spcPts val="295"/>
              </a:spcBef>
            </a:pPr>
            <a:r>
              <a:rPr lang="ru-RU" sz="900" b="1" kern="0" dirty="0">
                <a:latin typeface="Liberation Serif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объекты закупки услуг, технологически и функционально не </a:t>
            </a:r>
            <a:r>
              <a:rPr lang="ru-RU" sz="900" b="1" kern="0" dirty="0" smtClean="0">
                <a:latin typeface="Liberation Serif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связанные </a:t>
            </a:r>
            <a:r>
              <a:rPr lang="ru-RU" sz="900" b="1" kern="0" dirty="0">
                <a:latin typeface="Liberation Serif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между собой</a:t>
            </a:r>
            <a:endParaRPr lang="ru-RU" sz="900" b="1" dirty="0">
              <a:cs typeface="Calibri"/>
            </a:endParaRPr>
          </a:p>
        </p:txBody>
      </p:sp>
      <p:sp>
        <p:nvSpPr>
          <p:cNvPr id="30" name="object 18"/>
          <p:cNvSpPr txBox="1"/>
          <p:nvPr/>
        </p:nvSpPr>
        <p:spPr>
          <a:xfrm>
            <a:off x="4979852" y="2016712"/>
            <a:ext cx="1489931" cy="1731243"/>
          </a:xfrm>
          <a:prstGeom prst="rect">
            <a:avLst/>
          </a:prstGeom>
          <a:solidFill>
            <a:srgbClr val="FF0000"/>
          </a:solidFill>
        </p:spPr>
        <p:txBody>
          <a:bodyPr vert="horz" wrap="square" lIns="0" tIns="0" rIns="0" bIns="0" rtlCol="0">
            <a:spAutoFit/>
          </a:bodyPr>
          <a:lstStyle/>
          <a:p>
            <a:pPr marL="90170">
              <a:lnSpc>
                <a:spcPct val="100000"/>
              </a:lnSpc>
              <a:spcBef>
                <a:spcPts val="860"/>
              </a:spcBef>
            </a:pPr>
            <a:r>
              <a:rPr lang="ru-RU" sz="900" b="1" dirty="0">
                <a:solidFill>
                  <a:schemeClr val="bg1"/>
                </a:solidFill>
                <a:latin typeface="Liberation Serif" panose="02020603050405020304" pitchFamily="18" charset="0"/>
              </a:rPr>
              <a:t>ч. 2 ст. 7.30 КоАП </a:t>
            </a:r>
            <a:r>
              <a:rPr lang="ru-RU" sz="900" b="1" dirty="0" smtClean="0">
                <a:solidFill>
                  <a:schemeClr val="bg1"/>
                </a:solidFill>
                <a:latin typeface="Liberation Serif" panose="02020603050405020304" pitchFamily="18" charset="0"/>
              </a:rPr>
              <a:t>РФ </a:t>
            </a:r>
            <a:r>
              <a:rPr lang="ru-RU" sz="900" b="1" spc="-5" dirty="0" smtClean="0">
                <a:solidFill>
                  <a:srgbClr val="FFFFFF"/>
                </a:solidFill>
                <a:latin typeface="Liberation Serif" panose="02020603050405020304" pitchFamily="18" charset="0"/>
                <a:cs typeface="Calibri"/>
              </a:rPr>
              <a:t>Штраф </a:t>
            </a:r>
            <a:r>
              <a:rPr lang="ru-RU" sz="900" b="1" spc="-10" dirty="0">
                <a:solidFill>
                  <a:srgbClr val="FFFFFF"/>
                </a:solidFill>
                <a:latin typeface="Liberation Serif" panose="02020603050405020304" pitchFamily="18" charset="0"/>
                <a:cs typeface="Calibri"/>
              </a:rPr>
              <a:t>от </a:t>
            </a:r>
            <a:r>
              <a:rPr lang="ru-RU" sz="900" b="1" spc="-5" dirty="0" smtClean="0">
                <a:solidFill>
                  <a:srgbClr val="FFFFFF"/>
                </a:solidFill>
                <a:latin typeface="Liberation Serif" panose="02020603050405020304" pitchFamily="18" charset="0"/>
                <a:cs typeface="Calibri"/>
              </a:rPr>
              <a:t>15 </a:t>
            </a:r>
            <a:r>
              <a:rPr lang="ru-RU" sz="900" b="1" spc="-10" dirty="0" smtClean="0">
                <a:solidFill>
                  <a:srgbClr val="FFFFFF"/>
                </a:solidFill>
                <a:latin typeface="Liberation Serif" panose="02020603050405020304" pitchFamily="18" charset="0"/>
                <a:cs typeface="Calibri"/>
              </a:rPr>
              <a:t>до </a:t>
            </a:r>
            <a:r>
              <a:rPr lang="ru-RU" sz="900" b="1" spc="-5" dirty="0">
                <a:solidFill>
                  <a:srgbClr val="FFFFFF"/>
                </a:solidFill>
                <a:latin typeface="Liberation Serif" panose="02020603050405020304" pitchFamily="18" charset="0"/>
                <a:cs typeface="Calibri"/>
              </a:rPr>
              <a:t>50</a:t>
            </a:r>
            <a:r>
              <a:rPr lang="ru-RU" sz="900" b="1" spc="-10" dirty="0">
                <a:solidFill>
                  <a:srgbClr val="FFFFFF"/>
                </a:solidFill>
                <a:latin typeface="Liberation Serif" panose="02020603050405020304" pitchFamily="18" charset="0"/>
                <a:cs typeface="Calibri"/>
              </a:rPr>
              <a:t> </a:t>
            </a:r>
            <a:r>
              <a:rPr lang="ru-RU" sz="900" b="1" spc="-5" dirty="0">
                <a:solidFill>
                  <a:srgbClr val="FFFFFF"/>
                </a:solidFill>
                <a:latin typeface="Liberation Serif" panose="02020603050405020304" pitchFamily="18" charset="0"/>
                <a:cs typeface="Calibri"/>
              </a:rPr>
              <a:t>тыс.</a:t>
            </a:r>
            <a:r>
              <a:rPr lang="ru-RU" sz="900" b="1" dirty="0">
                <a:solidFill>
                  <a:srgbClr val="FFFFFF"/>
                </a:solidFill>
                <a:latin typeface="Liberation Serif" panose="02020603050405020304" pitchFamily="18" charset="0"/>
                <a:cs typeface="Calibri"/>
              </a:rPr>
              <a:t> </a:t>
            </a:r>
            <a:r>
              <a:rPr lang="ru-RU" sz="900" b="1" spc="-10" dirty="0" smtClean="0">
                <a:solidFill>
                  <a:srgbClr val="FFFFFF"/>
                </a:solidFill>
                <a:latin typeface="Liberation Serif" panose="02020603050405020304" pitchFamily="18" charset="0"/>
                <a:cs typeface="Calibri"/>
              </a:rPr>
              <a:t>рублей</a:t>
            </a:r>
            <a:endParaRPr lang="ru-RU" sz="900" b="1" spc="-10" dirty="0" smtClean="0">
              <a:solidFill>
                <a:srgbClr val="FFFFFF"/>
              </a:solidFill>
              <a:latin typeface="Liberation Serif" panose="02020603050405020304" pitchFamily="18" charset="0"/>
              <a:cs typeface="Calibri"/>
            </a:endParaRPr>
          </a:p>
          <a:p>
            <a:pPr marL="90170">
              <a:spcBef>
                <a:spcPts val="860"/>
              </a:spcBef>
            </a:pPr>
            <a:r>
              <a:rPr lang="ru-RU" sz="900" b="1" dirty="0">
                <a:solidFill>
                  <a:schemeClr val="bg1"/>
                </a:solidFill>
                <a:latin typeface="Liberation Serif" panose="02020603050405020304" pitchFamily="18" charset="0"/>
              </a:rPr>
              <a:t>ч. </a:t>
            </a:r>
            <a:r>
              <a:rPr lang="ru-RU" sz="900" b="1" dirty="0" smtClean="0">
                <a:solidFill>
                  <a:schemeClr val="bg1"/>
                </a:solidFill>
                <a:latin typeface="Liberation Serif" panose="02020603050405020304" pitchFamily="18" charset="0"/>
              </a:rPr>
              <a:t>4.1 </a:t>
            </a:r>
            <a:r>
              <a:rPr lang="ru-RU" sz="900" b="1" dirty="0">
                <a:solidFill>
                  <a:schemeClr val="bg1"/>
                </a:solidFill>
                <a:latin typeface="Liberation Serif" panose="02020603050405020304" pitchFamily="18" charset="0"/>
              </a:rPr>
              <a:t>ст. 7.30 КоАП РФ </a:t>
            </a:r>
            <a:r>
              <a:rPr lang="ru-RU" sz="900" b="1" spc="-5" dirty="0">
                <a:solidFill>
                  <a:srgbClr val="FFFFFF"/>
                </a:solidFill>
                <a:latin typeface="Liberation Serif" panose="02020603050405020304" pitchFamily="18" charset="0"/>
                <a:cs typeface="Calibri"/>
              </a:rPr>
              <a:t>Штраф </a:t>
            </a:r>
            <a:r>
              <a:rPr lang="ru-RU" sz="900" b="1" dirty="0" smtClean="0">
                <a:solidFill>
                  <a:schemeClr val="bg1"/>
                </a:solidFill>
                <a:latin typeface="Liberation Serif" panose="02020603050405020304" pitchFamily="18" charset="0"/>
              </a:rPr>
              <a:t>1 </a:t>
            </a:r>
            <a:r>
              <a:rPr lang="ru-RU" sz="900" b="1" dirty="0">
                <a:solidFill>
                  <a:schemeClr val="bg1"/>
                </a:solidFill>
                <a:latin typeface="Liberation Serif" panose="02020603050405020304" pitchFamily="18" charset="0"/>
              </a:rPr>
              <a:t>% Н(М)ЦК, но не менее 10 тыс. </a:t>
            </a:r>
            <a:r>
              <a:rPr lang="ru-RU" sz="900" b="1" dirty="0" smtClean="0">
                <a:solidFill>
                  <a:schemeClr val="bg1"/>
                </a:solidFill>
                <a:latin typeface="Liberation Serif" panose="02020603050405020304" pitchFamily="18" charset="0"/>
              </a:rPr>
              <a:t>рублей </a:t>
            </a:r>
            <a:r>
              <a:rPr lang="ru-RU" sz="900" b="1" dirty="0">
                <a:solidFill>
                  <a:schemeClr val="bg1"/>
                </a:solidFill>
                <a:latin typeface="Liberation Serif" panose="02020603050405020304" pitchFamily="18" charset="0"/>
              </a:rPr>
              <a:t>и не более 50 тыс. </a:t>
            </a:r>
            <a:r>
              <a:rPr lang="ru-RU" sz="900" b="1" dirty="0" smtClean="0">
                <a:solidFill>
                  <a:schemeClr val="bg1"/>
                </a:solidFill>
                <a:latin typeface="Liberation Serif" panose="02020603050405020304" pitchFamily="18" charset="0"/>
              </a:rPr>
              <a:t>рублей</a:t>
            </a:r>
            <a:endParaRPr lang="ru-RU" sz="900" b="1" dirty="0" smtClean="0">
              <a:solidFill>
                <a:schemeClr val="bg1"/>
              </a:solidFill>
              <a:latin typeface="Liberation Serif" panose="02020603050405020304" pitchFamily="18" charset="0"/>
            </a:endParaRPr>
          </a:p>
          <a:p>
            <a:pPr marL="90170">
              <a:spcBef>
                <a:spcPts val="860"/>
              </a:spcBef>
            </a:pPr>
            <a:r>
              <a:rPr lang="ru-RU" sz="900" b="1" dirty="0" smtClean="0">
                <a:solidFill>
                  <a:schemeClr val="bg1"/>
                </a:solidFill>
                <a:latin typeface="Liberation Serif" panose="02020603050405020304" pitchFamily="18" charset="0"/>
              </a:rPr>
              <a:t>ч</a:t>
            </a:r>
            <a:r>
              <a:rPr lang="ru-RU" sz="900" b="1" dirty="0">
                <a:solidFill>
                  <a:schemeClr val="bg1"/>
                </a:solidFill>
                <a:latin typeface="Liberation Serif" panose="02020603050405020304" pitchFamily="18" charset="0"/>
              </a:rPr>
              <a:t>. 2 ст. </a:t>
            </a:r>
            <a:r>
              <a:rPr lang="ru-RU" sz="900" b="1" dirty="0" smtClean="0">
                <a:solidFill>
                  <a:schemeClr val="bg1"/>
                </a:solidFill>
                <a:latin typeface="Liberation Serif" panose="02020603050405020304" pitchFamily="18" charset="0"/>
              </a:rPr>
              <a:t>7.31 </a:t>
            </a:r>
            <a:r>
              <a:rPr lang="ru-RU" sz="900" b="1" dirty="0">
                <a:solidFill>
                  <a:schemeClr val="bg1"/>
                </a:solidFill>
                <a:latin typeface="Liberation Serif" panose="02020603050405020304" pitchFamily="18" charset="0"/>
              </a:rPr>
              <a:t>КоАП РФ </a:t>
            </a:r>
            <a:r>
              <a:rPr lang="ru-RU" sz="900" b="1" spc="-5" dirty="0">
                <a:solidFill>
                  <a:srgbClr val="FFFFFF"/>
                </a:solidFill>
                <a:latin typeface="Liberation Serif" panose="02020603050405020304" pitchFamily="18" charset="0"/>
                <a:cs typeface="Calibri"/>
              </a:rPr>
              <a:t>Штраф </a:t>
            </a:r>
            <a:r>
              <a:rPr lang="ru-RU" sz="900" b="1" spc="-10" dirty="0" smtClean="0">
                <a:solidFill>
                  <a:srgbClr val="FFFFFF"/>
                </a:solidFill>
                <a:latin typeface="Liberation Serif" panose="02020603050405020304" pitchFamily="18" charset="0"/>
                <a:cs typeface="Calibri"/>
              </a:rPr>
              <a:t>20 </a:t>
            </a:r>
            <a:r>
              <a:rPr lang="ru-RU" sz="900" b="1" spc="-5" dirty="0" smtClean="0">
                <a:solidFill>
                  <a:srgbClr val="FFFFFF"/>
                </a:solidFill>
                <a:latin typeface="Liberation Serif" panose="02020603050405020304" pitchFamily="18" charset="0"/>
                <a:cs typeface="Calibri"/>
              </a:rPr>
              <a:t>тыс</a:t>
            </a:r>
            <a:r>
              <a:rPr lang="ru-RU" sz="900" b="1" spc="-5" dirty="0">
                <a:solidFill>
                  <a:srgbClr val="FFFFFF"/>
                </a:solidFill>
                <a:latin typeface="Liberation Serif" panose="02020603050405020304" pitchFamily="18" charset="0"/>
                <a:cs typeface="Calibri"/>
              </a:rPr>
              <a:t>.</a:t>
            </a:r>
            <a:r>
              <a:rPr lang="ru-RU" sz="900" b="1" dirty="0">
                <a:solidFill>
                  <a:srgbClr val="FFFFFF"/>
                </a:solidFill>
                <a:latin typeface="Liberation Serif" panose="02020603050405020304" pitchFamily="18" charset="0"/>
                <a:cs typeface="Calibri"/>
              </a:rPr>
              <a:t> </a:t>
            </a:r>
            <a:r>
              <a:rPr lang="ru-RU" sz="900" b="1" spc="-10" dirty="0" smtClean="0">
                <a:solidFill>
                  <a:srgbClr val="FFFFFF"/>
                </a:solidFill>
                <a:latin typeface="Liberation Serif" panose="02020603050405020304" pitchFamily="18" charset="0"/>
                <a:cs typeface="Calibri"/>
              </a:rPr>
              <a:t>рублей</a:t>
            </a:r>
            <a:endParaRPr lang="ru-RU" sz="900" dirty="0">
              <a:latin typeface="Liberation Serif" panose="02020603050405020304" pitchFamily="18" charset="0"/>
              <a:cs typeface="Calibri"/>
            </a:endParaRPr>
          </a:p>
          <a:p>
            <a:pPr marL="90170">
              <a:lnSpc>
                <a:spcPct val="100000"/>
              </a:lnSpc>
              <a:spcBef>
                <a:spcPts val="860"/>
              </a:spcBef>
            </a:pPr>
            <a:endParaRPr lang="ru-RU" sz="900" dirty="0">
              <a:cs typeface="Calibri"/>
            </a:endParaRPr>
          </a:p>
        </p:txBody>
      </p:sp>
      <p:sp>
        <p:nvSpPr>
          <p:cNvPr id="23" name="object 12"/>
          <p:cNvSpPr txBox="1"/>
          <p:nvPr/>
        </p:nvSpPr>
        <p:spPr>
          <a:xfrm>
            <a:off x="210425" y="3675813"/>
            <a:ext cx="1956020" cy="704680"/>
          </a:xfrm>
          <a:prstGeom prst="rect">
            <a:avLst/>
          </a:prstGeom>
          <a:solidFill>
            <a:srgbClr val="DCE6F2"/>
          </a:solidFill>
        </p:spPr>
        <p:txBody>
          <a:bodyPr vert="horz" wrap="square" lIns="0" tIns="37465" rIns="0" bIns="0" rtlCol="0">
            <a:spAutoFit/>
          </a:bodyPr>
          <a:lstStyle/>
          <a:p>
            <a:pPr marL="90805" marR="84455">
              <a:lnSpc>
                <a:spcPts val="1340"/>
              </a:lnSpc>
              <a:spcBef>
                <a:spcPts val="295"/>
              </a:spcBef>
            </a:pPr>
            <a:r>
              <a:rPr lang="ru-RU" sz="900" b="1" kern="0" dirty="0" smtClean="0">
                <a:latin typeface="Liberation Serif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размещенную информацию </a:t>
            </a:r>
            <a:r>
              <a:rPr lang="ru-RU" sz="900" b="1" kern="0" dirty="0" smtClean="0">
                <a:latin typeface="Liberation Serif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 заключенном контракте , а также сведения об исполнении </a:t>
            </a:r>
            <a:r>
              <a:rPr lang="ru-RU" sz="900" b="1" kern="0" dirty="0" smtClean="0">
                <a:latin typeface="Liberation Serif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контракта</a:t>
            </a:r>
            <a:endParaRPr lang="ru-RU" sz="900" b="1" dirty="0">
              <a:cs typeface="Calibri"/>
            </a:endParaRPr>
          </a:p>
        </p:txBody>
      </p:sp>
      <p:sp>
        <p:nvSpPr>
          <p:cNvPr id="25" name="object 14"/>
          <p:cNvSpPr txBox="1"/>
          <p:nvPr/>
        </p:nvSpPr>
        <p:spPr>
          <a:xfrm>
            <a:off x="2625449" y="3733431"/>
            <a:ext cx="1994805" cy="402161"/>
          </a:xfrm>
          <a:prstGeom prst="rect">
            <a:avLst/>
          </a:prstGeom>
          <a:solidFill>
            <a:srgbClr val="DCE6F2"/>
          </a:solidFill>
        </p:spPr>
        <p:txBody>
          <a:bodyPr vert="horz" wrap="square" lIns="0" tIns="38100" rIns="0" bIns="0" rtlCol="0">
            <a:spAutoFit/>
          </a:bodyPr>
          <a:lstStyle/>
          <a:p>
            <a:pPr marL="90170">
              <a:lnSpc>
                <a:spcPts val="1485"/>
              </a:lnSpc>
            </a:pPr>
            <a:r>
              <a:rPr lang="ru-RU" sz="900" b="1" dirty="0" smtClean="0">
                <a:latin typeface="Liberation Serif" panose="02020603050405020304" pitchFamily="18" charset="0"/>
                <a:cs typeface="Calibri"/>
              </a:rPr>
              <a:t>Несвоевременное направление сведений</a:t>
            </a:r>
            <a:endParaRPr lang="ru-RU" sz="900" b="1" dirty="0">
              <a:latin typeface="Liberation Serif" panose="02020603050405020304" pitchFamily="18" charset="0"/>
              <a:cs typeface="Calibri"/>
            </a:endParaRPr>
          </a:p>
        </p:txBody>
      </p:sp>
      <p:sp>
        <p:nvSpPr>
          <p:cNvPr id="27" name="object 14"/>
          <p:cNvSpPr txBox="1"/>
          <p:nvPr/>
        </p:nvSpPr>
        <p:spPr>
          <a:xfrm>
            <a:off x="2606760" y="2813084"/>
            <a:ext cx="1994805" cy="402161"/>
          </a:xfrm>
          <a:prstGeom prst="rect">
            <a:avLst/>
          </a:prstGeom>
          <a:solidFill>
            <a:srgbClr val="DCE6F2"/>
          </a:solidFill>
        </p:spPr>
        <p:txBody>
          <a:bodyPr vert="horz" wrap="square" lIns="0" tIns="38100" rIns="0" bIns="0" rtlCol="0">
            <a:spAutoFit/>
          </a:bodyPr>
          <a:lstStyle/>
          <a:p>
            <a:pPr marL="90170">
              <a:lnSpc>
                <a:spcPts val="1485"/>
              </a:lnSpc>
            </a:pPr>
            <a:r>
              <a:rPr lang="ru-RU" sz="900" b="1" dirty="0">
                <a:latin typeface="Liberation Serif" panose="02020603050405020304" pitchFamily="18" charset="0"/>
              </a:rPr>
              <a:t>включены в состав одного </a:t>
            </a:r>
            <a:r>
              <a:rPr lang="ru-RU" sz="900" b="1" dirty="0" smtClean="0">
                <a:latin typeface="Liberation Serif" panose="02020603050405020304" pitchFamily="18" charset="0"/>
              </a:rPr>
              <a:t>лота разные виды услуг</a:t>
            </a:r>
            <a:endParaRPr lang="ru-RU" sz="900" b="1" dirty="0">
              <a:latin typeface="Liberation Serif" panose="02020603050405020304" pitchFamily="18" charset="0"/>
              <a:cs typeface="Calibri"/>
            </a:endParaRPr>
          </a:p>
        </p:txBody>
      </p:sp>
      <p:pic>
        <p:nvPicPr>
          <p:cNvPr id="32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10426" y="3494970"/>
            <a:ext cx="4391140" cy="45719"/>
          </a:xfrm>
          <a:prstGeom prst="rect">
            <a:avLst/>
          </a:prstGeom>
        </p:spPr>
      </p:pic>
      <p:pic>
        <p:nvPicPr>
          <p:cNvPr id="3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 flipV="1">
            <a:off x="163216" y="2697680"/>
            <a:ext cx="4438350" cy="45719"/>
          </a:xfrm>
          <a:prstGeom prst="rect">
            <a:avLst/>
          </a:prstGeom>
        </p:spPr>
      </p:pic>
      <p:sp>
        <p:nvSpPr>
          <p:cNvPr id="22" name="object 19"/>
          <p:cNvSpPr/>
          <p:nvPr/>
        </p:nvSpPr>
        <p:spPr>
          <a:xfrm>
            <a:off x="4659718" y="1729575"/>
            <a:ext cx="280670" cy="2569178"/>
          </a:xfrm>
          <a:custGeom>
            <a:avLst/>
            <a:gdLst/>
            <a:ahLst/>
            <a:cxnLst/>
            <a:rect l="l" t="t" r="r" b="b"/>
            <a:pathLst>
              <a:path w="280670" h="3191510">
                <a:moveTo>
                  <a:pt x="256794" y="1576578"/>
                </a:moveTo>
                <a:lnTo>
                  <a:pt x="207881" y="1559149"/>
                </a:lnTo>
                <a:lnTo>
                  <a:pt x="175917" y="1525157"/>
                </a:lnTo>
                <a:lnTo>
                  <a:pt x="156387" y="1481252"/>
                </a:lnTo>
                <a:lnTo>
                  <a:pt x="150114" y="1434846"/>
                </a:lnTo>
                <a:lnTo>
                  <a:pt x="150114" y="170688"/>
                </a:lnTo>
                <a:lnTo>
                  <a:pt x="143032" y="124340"/>
                </a:lnTo>
                <a:lnTo>
                  <a:pt x="125234" y="80625"/>
                </a:lnTo>
                <a:lnTo>
                  <a:pt x="97565" y="43092"/>
                </a:lnTo>
                <a:lnTo>
                  <a:pt x="60872" y="15288"/>
                </a:lnTo>
                <a:lnTo>
                  <a:pt x="16002" y="761"/>
                </a:lnTo>
                <a:lnTo>
                  <a:pt x="8382" y="761"/>
                </a:lnTo>
                <a:lnTo>
                  <a:pt x="1524" y="0"/>
                </a:lnTo>
                <a:lnTo>
                  <a:pt x="0" y="38100"/>
                </a:lnTo>
                <a:lnTo>
                  <a:pt x="6096" y="38777"/>
                </a:lnTo>
                <a:lnTo>
                  <a:pt x="12192" y="38862"/>
                </a:lnTo>
                <a:lnTo>
                  <a:pt x="55537" y="56592"/>
                </a:lnTo>
                <a:lnTo>
                  <a:pt x="86872" y="90344"/>
                </a:lnTo>
                <a:lnTo>
                  <a:pt x="105823" y="133788"/>
                </a:lnTo>
                <a:lnTo>
                  <a:pt x="112014" y="180594"/>
                </a:lnTo>
                <a:lnTo>
                  <a:pt x="112014" y="1443228"/>
                </a:lnTo>
                <a:lnTo>
                  <a:pt x="119377" y="1489962"/>
                </a:lnTo>
                <a:lnTo>
                  <a:pt x="136788" y="1533712"/>
                </a:lnTo>
                <a:lnTo>
                  <a:pt x="163851" y="1571163"/>
                </a:lnTo>
                <a:lnTo>
                  <a:pt x="195831" y="1595674"/>
                </a:lnTo>
                <a:lnTo>
                  <a:pt x="199219" y="1593017"/>
                </a:lnTo>
                <a:lnTo>
                  <a:pt x="246126" y="1577340"/>
                </a:lnTo>
                <a:lnTo>
                  <a:pt x="254508" y="1576578"/>
                </a:lnTo>
                <a:lnTo>
                  <a:pt x="256794" y="1576578"/>
                </a:lnTo>
                <a:close/>
              </a:path>
              <a:path w="280670" h="3191510">
                <a:moveTo>
                  <a:pt x="255270" y="1614678"/>
                </a:moveTo>
                <a:lnTo>
                  <a:pt x="252984" y="1614678"/>
                </a:lnTo>
                <a:lnTo>
                  <a:pt x="245364" y="1613916"/>
                </a:lnTo>
                <a:lnTo>
                  <a:pt x="200174" y="1599002"/>
                </a:lnTo>
                <a:lnTo>
                  <a:pt x="195831" y="1595674"/>
                </a:lnTo>
                <a:lnTo>
                  <a:pt x="161810" y="1622355"/>
                </a:lnTo>
                <a:lnTo>
                  <a:pt x="134443" y="1661761"/>
                </a:lnTo>
                <a:lnTo>
                  <a:pt x="117662" y="1707643"/>
                </a:lnTo>
                <a:lnTo>
                  <a:pt x="112014" y="1756410"/>
                </a:lnTo>
                <a:lnTo>
                  <a:pt x="112014" y="3019044"/>
                </a:lnTo>
                <a:lnTo>
                  <a:pt x="104298" y="3063409"/>
                </a:lnTo>
                <a:lnTo>
                  <a:pt x="84467" y="3104602"/>
                </a:lnTo>
                <a:lnTo>
                  <a:pt x="53263" y="3136353"/>
                </a:lnTo>
                <a:lnTo>
                  <a:pt x="11430" y="3152394"/>
                </a:lnTo>
                <a:lnTo>
                  <a:pt x="0" y="3153156"/>
                </a:lnTo>
                <a:lnTo>
                  <a:pt x="1524" y="3191256"/>
                </a:lnTo>
                <a:lnTo>
                  <a:pt x="9144" y="3191256"/>
                </a:lnTo>
                <a:lnTo>
                  <a:pt x="17526" y="3190494"/>
                </a:lnTo>
                <a:lnTo>
                  <a:pt x="63672" y="3174733"/>
                </a:lnTo>
                <a:lnTo>
                  <a:pt x="100772" y="3145083"/>
                </a:lnTo>
                <a:lnTo>
                  <a:pt x="128058" y="3105407"/>
                </a:lnTo>
                <a:lnTo>
                  <a:pt x="144761" y="3059566"/>
                </a:lnTo>
                <a:lnTo>
                  <a:pt x="150114" y="3011424"/>
                </a:lnTo>
                <a:lnTo>
                  <a:pt x="150114" y="1749552"/>
                </a:lnTo>
                <a:lnTo>
                  <a:pt x="157845" y="1705142"/>
                </a:lnTo>
                <a:lnTo>
                  <a:pt x="177365" y="1664041"/>
                </a:lnTo>
                <a:lnTo>
                  <a:pt x="208214" y="1632167"/>
                </a:lnTo>
                <a:lnTo>
                  <a:pt x="249936" y="1615440"/>
                </a:lnTo>
                <a:lnTo>
                  <a:pt x="255270" y="1614678"/>
                </a:lnTo>
                <a:close/>
              </a:path>
              <a:path w="280670" h="3191510">
                <a:moveTo>
                  <a:pt x="280416" y="1595628"/>
                </a:moveTo>
                <a:lnTo>
                  <a:pt x="278951" y="1588579"/>
                </a:lnTo>
                <a:lnTo>
                  <a:pt x="274986" y="1582674"/>
                </a:lnTo>
                <a:lnTo>
                  <a:pt x="269164" y="1578483"/>
                </a:lnTo>
                <a:lnTo>
                  <a:pt x="262128" y="1576578"/>
                </a:lnTo>
                <a:lnTo>
                  <a:pt x="254508" y="1576578"/>
                </a:lnTo>
                <a:lnTo>
                  <a:pt x="246126" y="1577340"/>
                </a:lnTo>
                <a:lnTo>
                  <a:pt x="199219" y="1593017"/>
                </a:lnTo>
                <a:lnTo>
                  <a:pt x="195831" y="1595674"/>
                </a:lnTo>
                <a:lnTo>
                  <a:pt x="200174" y="1599002"/>
                </a:lnTo>
                <a:lnTo>
                  <a:pt x="245364" y="1613916"/>
                </a:lnTo>
                <a:lnTo>
                  <a:pt x="252984" y="1614678"/>
                </a:lnTo>
                <a:lnTo>
                  <a:pt x="262128" y="1614678"/>
                </a:lnTo>
                <a:lnTo>
                  <a:pt x="269164" y="1613201"/>
                </a:lnTo>
                <a:lnTo>
                  <a:pt x="274986" y="1609153"/>
                </a:lnTo>
                <a:lnTo>
                  <a:pt x="278951" y="1603105"/>
                </a:lnTo>
                <a:lnTo>
                  <a:pt x="280416" y="1595628"/>
                </a:lnTo>
                <a:close/>
              </a:path>
            </a:pathLst>
          </a:custGeom>
          <a:solidFill>
            <a:srgbClr val="4A7EBB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16000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3DC21-049A-4182-AB69-342E94236A54}" type="slidenum">
              <a:rPr lang="ru-RU" smtClean="0"/>
              <a:t>8</a:t>
            </a:fld>
            <a:endParaRPr lang="ru-RU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28" y="29578"/>
            <a:ext cx="592138" cy="738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object 5"/>
          <p:cNvSpPr txBox="1">
            <a:spLocks/>
          </p:cNvSpPr>
          <p:nvPr/>
        </p:nvSpPr>
        <p:spPr>
          <a:xfrm>
            <a:off x="894945" y="362962"/>
            <a:ext cx="5232899" cy="315471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>
            <a:lvl1pPr>
              <a:defRPr sz="2400" b="1" i="0">
                <a:solidFill>
                  <a:srgbClr val="1F497C"/>
                </a:solidFill>
                <a:latin typeface="Calibri"/>
                <a:ea typeface="+mj-ea"/>
                <a:cs typeface="Calibri"/>
              </a:defRPr>
            </a:lvl1pPr>
          </a:lstStyle>
          <a:p>
            <a:pPr marL="1241425" marR="5080" indent="-1229360" algn="ctr">
              <a:lnSpc>
                <a:spcPts val="1920"/>
              </a:lnSpc>
              <a:spcBef>
                <a:spcPts val="560"/>
              </a:spcBef>
            </a:pPr>
            <a:r>
              <a:rPr lang="ru-RU" sz="1600" kern="0" spc="-10" dirty="0" smtClean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</a:rPr>
              <a:t>Основные виды нарушений при проверке</a:t>
            </a:r>
          </a:p>
        </p:txBody>
      </p:sp>
      <p:graphicFrame>
        <p:nvGraphicFramePr>
          <p:cNvPr id="28" name="Диаграмма 2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67251382"/>
              </p:ext>
            </p:extLst>
          </p:nvPr>
        </p:nvGraphicFramePr>
        <p:xfrm>
          <a:off x="566381" y="1047750"/>
          <a:ext cx="5991368" cy="304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07416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3DC21-049A-4182-AB69-342E94236A54}" type="slidenum">
              <a:rPr lang="ru-RU" smtClean="0"/>
              <a:t>9</a:t>
            </a:fld>
            <a:endParaRPr lang="ru-RU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28" y="29578"/>
            <a:ext cx="592138" cy="738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object 5"/>
          <p:cNvSpPr txBox="1">
            <a:spLocks/>
          </p:cNvSpPr>
          <p:nvPr/>
        </p:nvSpPr>
        <p:spPr>
          <a:xfrm>
            <a:off x="566381" y="362962"/>
            <a:ext cx="5561463" cy="315471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>
            <a:lvl1pPr>
              <a:defRPr sz="2400" b="1" i="0">
                <a:solidFill>
                  <a:srgbClr val="1F497C"/>
                </a:solidFill>
                <a:latin typeface="Calibri"/>
                <a:ea typeface="+mj-ea"/>
                <a:cs typeface="Calibri"/>
              </a:defRPr>
            </a:lvl1pPr>
          </a:lstStyle>
          <a:p>
            <a:pPr marL="1241425" marR="5080" indent="-1229360" algn="ctr">
              <a:lnSpc>
                <a:spcPts val="1920"/>
              </a:lnSpc>
              <a:spcBef>
                <a:spcPts val="560"/>
              </a:spcBef>
            </a:pPr>
            <a:r>
              <a:rPr lang="ru-RU" sz="1600" kern="0" spc="-10" dirty="0" smtClean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</a:rPr>
              <a:t>Нарушения при описании объекта закупки</a:t>
            </a:r>
          </a:p>
        </p:txBody>
      </p:sp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51525570"/>
              </p:ext>
            </p:extLst>
          </p:nvPr>
        </p:nvGraphicFramePr>
        <p:xfrm>
          <a:off x="989761" y="1083153"/>
          <a:ext cx="5138083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418182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Logo"/>
  <p:tag name="THINKCELLSHAPEDONOTDELETE" val="pPOEq4ppdIUKksL0_qduF.g"/>
</p:tagLst>
</file>

<file path=ppt/theme/theme1.xml><?xml version="1.0" encoding="utf-8"?>
<a:theme xmlns:a="http://schemas.openxmlformats.org/drawingml/2006/main" name="Ретро">
  <a:themeElements>
    <a:clrScheme name="Теплый синий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21_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5589</TotalTime>
  <Words>660</Words>
  <Application>Microsoft Office PowerPoint</Application>
  <PresentationFormat>Произвольный</PresentationFormat>
  <Paragraphs>98</Paragraphs>
  <Slides>13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13</vt:i4>
      </vt:variant>
    </vt:vector>
  </HeadingPairs>
  <TitlesOfParts>
    <vt:vector size="22" baseType="lpstr">
      <vt:lpstr>Arial</vt:lpstr>
      <vt:lpstr>Arial Narrow</vt:lpstr>
      <vt:lpstr>Calibri</vt:lpstr>
      <vt:lpstr>Calibri Light</vt:lpstr>
      <vt:lpstr>Ebrima</vt:lpstr>
      <vt:lpstr>Liberation Serif</vt:lpstr>
      <vt:lpstr>Times New Roman</vt:lpstr>
      <vt:lpstr>Ретро</vt:lpstr>
      <vt:lpstr>21_Office Theme</vt:lpstr>
      <vt:lpstr>Презентация PowerPoint</vt:lpstr>
      <vt:lpstr>Презентация PowerPoint</vt:lpstr>
      <vt:lpstr>     За период 2020-2023 год отделом муниципального заказа проведен ведомственный контроль в отношении следующих подведомственных муниципальных заказчиков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Allalikina</dc:creator>
  <cp:lastModifiedBy>Каткова Юлия Юрьевна</cp:lastModifiedBy>
  <cp:revision>840</cp:revision>
  <cp:lastPrinted>2024-01-11T04:03:53Z</cp:lastPrinted>
  <dcterms:created xsi:type="dcterms:W3CDTF">2017-05-18T08:37:46Z</dcterms:created>
  <dcterms:modified xsi:type="dcterms:W3CDTF">2024-01-11T04:07:28Z</dcterms:modified>
</cp:coreProperties>
</file>